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0"/>
  </p:notesMasterIdLst>
  <p:handoutMasterIdLst>
    <p:handoutMasterId r:id="rId41"/>
  </p:handoutMasterIdLst>
  <p:sldIdLst>
    <p:sldId id="257" r:id="rId2"/>
    <p:sldId id="263" r:id="rId3"/>
    <p:sldId id="282" r:id="rId4"/>
    <p:sldId id="258" r:id="rId5"/>
    <p:sldId id="259" r:id="rId6"/>
    <p:sldId id="260" r:id="rId7"/>
    <p:sldId id="261" r:id="rId8"/>
    <p:sldId id="283" r:id="rId9"/>
    <p:sldId id="284" r:id="rId10"/>
    <p:sldId id="262" r:id="rId11"/>
    <p:sldId id="264" r:id="rId12"/>
    <p:sldId id="265" r:id="rId13"/>
    <p:sldId id="273" r:id="rId14"/>
    <p:sldId id="280" r:id="rId15"/>
    <p:sldId id="281" r:id="rId16"/>
    <p:sldId id="274" r:id="rId17"/>
    <p:sldId id="307" r:id="rId18"/>
    <p:sldId id="275" r:id="rId19"/>
    <p:sldId id="276" r:id="rId20"/>
    <p:sldId id="287" r:id="rId21"/>
    <p:sldId id="309" r:id="rId22"/>
    <p:sldId id="311" r:id="rId23"/>
    <p:sldId id="313" r:id="rId24"/>
    <p:sldId id="315" r:id="rId25"/>
    <p:sldId id="317" r:id="rId26"/>
    <p:sldId id="277" r:id="rId27"/>
    <p:sldId id="301" r:id="rId28"/>
    <p:sldId id="303" r:id="rId29"/>
    <p:sldId id="305" r:id="rId30"/>
    <p:sldId id="286" r:id="rId31"/>
    <p:sldId id="278" r:id="rId32"/>
    <p:sldId id="279" r:id="rId33"/>
    <p:sldId id="289" r:id="rId34"/>
    <p:sldId id="291" r:id="rId35"/>
    <p:sldId id="293" r:id="rId36"/>
    <p:sldId id="295" r:id="rId37"/>
    <p:sldId id="297" r:id="rId38"/>
    <p:sldId id="299" r:id="rId39"/>
  </p:sldIdLst>
  <p:sldSz cx="9144000" cy="6858000" type="screen4x3"/>
  <p:notesSz cx="7010400" cy="9296400"/>
  <p:defaultTextStyle>
    <a:defPPr>
      <a:defRPr lang="en-US"/>
    </a:defPPr>
    <a:lvl1pPr algn="l" rtl="0" fontAlgn="base">
      <a:spcBef>
        <a:spcPct val="50000"/>
      </a:spcBef>
      <a:spcAft>
        <a:spcPct val="0"/>
      </a:spcAft>
      <a:defRPr sz="1600" kern="1200">
        <a:solidFill>
          <a:schemeClr val="tx2"/>
        </a:solidFill>
        <a:latin typeface="Times New Roman" panose="02020603050405020304" pitchFamily="18" charset="0"/>
        <a:ea typeface="+mn-ea"/>
        <a:cs typeface="+mn-cs"/>
      </a:defRPr>
    </a:lvl1pPr>
    <a:lvl2pPr marL="457200" algn="l" rtl="0" fontAlgn="base">
      <a:spcBef>
        <a:spcPct val="50000"/>
      </a:spcBef>
      <a:spcAft>
        <a:spcPct val="0"/>
      </a:spcAft>
      <a:defRPr sz="1600" kern="1200">
        <a:solidFill>
          <a:schemeClr val="tx2"/>
        </a:solidFill>
        <a:latin typeface="Times New Roman" panose="02020603050405020304" pitchFamily="18" charset="0"/>
        <a:ea typeface="+mn-ea"/>
        <a:cs typeface="+mn-cs"/>
      </a:defRPr>
    </a:lvl2pPr>
    <a:lvl3pPr marL="914400" algn="l" rtl="0" fontAlgn="base">
      <a:spcBef>
        <a:spcPct val="50000"/>
      </a:spcBef>
      <a:spcAft>
        <a:spcPct val="0"/>
      </a:spcAft>
      <a:defRPr sz="1600" kern="1200">
        <a:solidFill>
          <a:schemeClr val="tx2"/>
        </a:solidFill>
        <a:latin typeface="Times New Roman" panose="02020603050405020304" pitchFamily="18" charset="0"/>
        <a:ea typeface="+mn-ea"/>
        <a:cs typeface="+mn-cs"/>
      </a:defRPr>
    </a:lvl3pPr>
    <a:lvl4pPr marL="1371600" algn="l" rtl="0" fontAlgn="base">
      <a:spcBef>
        <a:spcPct val="50000"/>
      </a:spcBef>
      <a:spcAft>
        <a:spcPct val="0"/>
      </a:spcAft>
      <a:defRPr sz="1600" kern="1200">
        <a:solidFill>
          <a:schemeClr val="tx2"/>
        </a:solidFill>
        <a:latin typeface="Times New Roman" panose="02020603050405020304" pitchFamily="18" charset="0"/>
        <a:ea typeface="+mn-ea"/>
        <a:cs typeface="+mn-cs"/>
      </a:defRPr>
    </a:lvl4pPr>
    <a:lvl5pPr marL="1828800" algn="l" rtl="0" fontAlgn="base">
      <a:spcBef>
        <a:spcPct val="50000"/>
      </a:spcBef>
      <a:spcAft>
        <a:spcPct val="0"/>
      </a:spcAft>
      <a:defRPr sz="1600" kern="1200">
        <a:solidFill>
          <a:schemeClr val="tx2"/>
        </a:solidFill>
        <a:latin typeface="Times New Roman" panose="02020603050405020304" pitchFamily="18" charset="0"/>
        <a:ea typeface="+mn-ea"/>
        <a:cs typeface="+mn-cs"/>
      </a:defRPr>
    </a:lvl5pPr>
    <a:lvl6pPr marL="2286000" algn="l" defTabSz="914400" rtl="0" eaLnBrk="1" latinLnBrk="0" hangingPunct="1">
      <a:defRPr sz="1600" kern="1200">
        <a:solidFill>
          <a:schemeClr val="tx2"/>
        </a:solidFill>
        <a:latin typeface="Times New Roman" panose="02020603050405020304" pitchFamily="18" charset="0"/>
        <a:ea typeface="+mn-ea"/>
        <a:cs typeface="+mn-cs"/>
      </a:defRPr>
    </a:lvl6pPr>
    <a:lvl7pPr marL="2743200" algn="l" defTabSz="914400" rtl="0" eaLnBrk="1" latinLnBrk="0" hangingPunct="1">
      <a:defRPr sz="1600" kern="1200">
        <a:solidFill>
          <a:schemeClr val="tx2"/>
        </a:solidFill>
        <a:latin typeface="Times New Roman" panose="02020603050405020304" pitchFamily="18" charset="0"/>
        <a:ea typeface="+mn-ea"/>
        <a:cs typeface="+mn-cs"/>
      </a:defRPr>
    </a:lvl7pPr>
    <a:lvl8pPr marL="3200400" algn="l" defTabSz="914400" rtl="0" eaLnBrk="1" latinLnBrk="0" hangingPunct="1">
      <a:defRPr sz="1600" kern="1200">
        <a:solidFill>
          <a:schemeClr val="tx2"/>
        </a:solidFill>
        <a:latin typeface="Times New Roman" panose="02020603050405020304" pitchFamily="18" charset="0"/>
        <a:ea typeface="+mn-ea"/>
        <a:cs typeface="+mn-cs"/>
      </a:defRPr>
    </a:lvl8pPr>
    <a:lvl9pPr marL="3657600" algn="l" defTabSz="914400" rtl="0" eaLnBrk="1" latinLnBrk="0" hangingPunct="1">
      <a:defRPr sz="1600"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9088" autoAdjust="0"/>
  </p:normalViewPr>
  <p:slideViewPr>
    <p:cSldViewPr>
      <p:cViewPr varScale="1">
        <p:scale>
          <a:sx n="53" d="100"/>
          <a:sy n="53" d="100"/>
        </p:scale>
        <p:origin x="-7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45"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4006C13-B3EB-4F3F-B590-02137F1FDEB5}"/>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07523" name="Rectangle 3">
            <a:extLst>
              <a:ext uri="{FF2B5EF4-FFF2-40B4-BE49-F238E27FC236}">
                <a16:creationId xmlns:a16="http://schemas.microsoft.com/office/drawing/2014/main" id="{D92B6617-3DB9-4200-B869-9B23EC8BE1B2}"/>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07524" name="Rectangle 4">
            <a:extLst>
              <a:ext uri="{FF2B5EF4-FFF2-40B4-BE49-F238E27FC236}">
                <a16:creationId xmlns:a16="http://schemas.microsoft.com/office/drawing/2014/main" id="{DB4650EF-3F94-47D8-B003-AF43FE00F9FF}"/>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07525" name="Rectangle 5">
            <a:extLst>
              <a:ext uri="{FF2B5EF4-FFF2-40B4-BE49-F238E27FC236}">
                <a16:creationId xmlns:a16="http://schemas.microsoft.com/office/drawing/2014/main" id="{4A4978D2-EFAB-4414-A6CE-C4B107D03FFF}"/>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562C5BD4-35F3-4795-8409-336B049F364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669F20D-9AD2-435E-89CB-3BD85F3C9C69}"/>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defRPr sz="1200">
                <a:solidFill>
                  <a:schemeClr val="tx1"/>
                </a:solidFill>
              </a:defRPr>
            </a:lvl1pPr>
          </a:lstStyle>
          <a:p>
            <a:endParaRPr lang="en-US" altLang="en-US"/>
          </a:p>
        </p:txBody>
      </p:sp>
      <p:sp>
        <p:nvSpPr>
          <p:cNvPr id="77827" name="Rectangle 3">
            <a:extLst>
              <a:ext uri="{FF2B5EF4-FFF2-40B4-BE49-F238E27FC236}">
                <a16:creationId xmlns:a16="http://schemas.microsoft.com/office/drawing/2014/main" id="{3AD44049-712F-4A59-9363-8499CC55ACED}"/>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defRPr sz="1200">
                <a:solidFill>
                  <a:schemeClr val="tx1"/>
                </a:solidFill>
              </a:defRPr>
            </a:lvl1pPr>
          </a:lstStyle>
          <a:p>
            <a:endParaRPr lang="en-US" altLang="en-US"/>
          </a:p>
        </p:txBody>
      </p:sp>
      <p:sp>
        <p:nvSpPr>
          <p:cNvPr id="77828" name="Rectangle 4">
            <a:extLst>
              <a:ext uri="{FF2B5EF4-FFF2-40B4-BE49-F238E27FC236}">
                <a16:creationId xmlns:a16="http://schemas.microsoft.com/office/drawing/2014/main" id="{AB0D61D9-0829-474F-981F-6F7D4E4A3B3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F517027C-125F-477B-BA0B-C059140CA971}"/>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30" name="Rectangle 6">
            <a:extLst>
              <a:ext uri="{FF2B5EF4-FFF2-40B4-BE49-F238E27FC236}">
                <a16:creationId xmlns:a16="http://schemas.microsoft.com/office/drawing/2014/main" id="{7045736E-AC94-436B-BB3A-0E8BACAECAA6}"/>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defRPr sz="1200">
                <a:solidFill>
                  <a:schemeClr val="tx1"/>
                </a:solidFill>
              </a:defRPr>
            </a:lvl1pPr>
          </a:lstStyle>
          <a:p>
            <a:endParaRPr lang="en-US" altLang="en-US"/>
          </a:p>
        </p:txBody>
      </p:sp>
      <p:sp>
        <p:nvSpPr>
          <p:cNvPr id="77831" name="Rectangle 7">
            <a:extLst>
              <a:ext uri="{FF2B5EF4-FFF2-40B4-BE49-F238E27FC236}">
                <a16:creationId xmlns:a16="http://schemas.microsoft.com/office/drawing/2014/main" id="{CD31718C-4503-4FA6-8495-40E556E2ADDC}"/>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defRPr sz="1200">
                <a:solidFill>
                  <a:schemeClr val="tx1"/>
                </a:solidFill>
              </a:defRPr>
            </a:lvl1pPr>
          </a:lstStyle>
          <a:p>
            <a:fld id="{EAC72377-7A81-415A-BCE3-BF0D5F06964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C48430-356E-401E-B7B7-48476F88AD55}"/>
              </a:ext>
            </a:extLst>
          </p:cNvPr>
          <p:cNvSpPr>
            <a:spLocks noGrp="1" noChangeArrowheads="1"/>
          </p:cNvSpPr>
          <p:nvPr>
            <p:ph type="sldNum" sz="quarter" idx="5"/>
          </p:nvPr>
        </p:nvSpPr>
        <p:spPr>
          <a:ln/>
        </p:spPr>
        <p:txBody>
          <a:bodyPr/>
          <a:lstStyle/>
          <a:p>
            <a:fld id="{138BE957-CDD2-41F3-9E36-98CAD3DA9AD2}" type="slidenum">
              <a:rPr lang="en-US" altLang="en-US"/>
              <a:pPr/>
              <a:t>1</a:t>
            </a:fld>
            <a:endParaRPr lang="en-US" altLang="en-US"/>
          </a:p>
        </p:txBody>
      </p:sp>
      <p:sp>
        <p:nvSpPr>
          <p:cNvPr id="99330" name="Rectangle 2">
            <a:extLst>
              <a:ext uri="{FF2B5EF4-FFF2-40B4-BE49-F238E27FC236}">
                <a16:creationId xmlns:a16="http://schemas.microsoft.com/office/drawing/2014/main" id="{1AD085C7-73DF-4266-960B-DBD3F6F1AFD0}"/>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0D413F13-C287-4377-A112-F362F4CB28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F0D51B-3F40-4B14-AAF1-C43FADB75EB7}"/>
              </a:ext>
            </a:extLst>
          </p:cNvPr>
          <p:cNvSpPr>
            <a:spLocks noGrp="1" noChangeArrowheads="1"/>
          </p:cNvSpPr>
          <p:nvPr>
            <p:ph type="sldNum" sz="quarter" idx="5"/>
          </p:nvPr>
        </p:nvSpPr>
        <p:spPr>
          <a:ln/>
        </p:spPr>
        <p:txBody>
          <a:bodyPr/>
          <a:lstStyle/>
          <a:p>
            <a:fld id="{F50B94D0-8807-40E4-9A9D-C261AF5C91D6}" type="slidenum">
              <a:rPr lang="en-US" altLang="en-US"/>
              <a:pPr/>
              <a:t>4</a:t>
            </a:fld>
            <a:endParaRPr lang="en-US" altLang="en-US"/>
          </a:p>
        </p:txBody>
      </p:sp>
      <p:sp>
        <p:nvSpPr>
          <p:cNvPr id="92162" name="Rectangle 2">
            <a:extLst>
              <a:ext uri="{FF2B5EF4-FFF2-40B4-BE49-F238E27FC236}">
                <a16:creationId xmlns:a16="http://schemas.microsoft.com/office/drawing/2014/main" id="{30CB5AFF-1B8E-466D-80B8-FE1D4A3DB17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9C1365E0-2D29-4CE8-8D2C-8864DE3E5FAD}"/>
              </a:ext>
            </a:extLst>
          </p:cNvPr>
          <p:cNvSpPr>
            <a:spLocks noGrp="1" noChangeArrowheads="1"/>
          </p:cNvSpPr>
          <p:nvPr>
            <p:ph type="body" idx="1"/>
          </p:nvPr>
        </p:nvSpPr>
        <p:spPr/>
        <p:txBody>
          <a:bodyPr/>
          <a:lstStyle/>
          <a:p>
            <a:r>
              <a:rPr lang="en-US" altLang="en-US"/>
              <a:t>From about 700 B.C., the Celts dominated most of what is now western and central Europe.  Skilled artisans, they introduced the use of iron to the rest of Europe.  They also had a highly developed religion, mythology, and legal system that specified individual rights.  The Celts were also adept at curing hams, keeping bees, and making wooden barrels. The language of the Celts was dominant in Britain until around the 5th.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3CB987-4CD6-4A43-A68B-2728FBC490AF}"/>
              </a:ext>
            </a:extLst>
          </p:cNvPr>
          <p:cNvSpPr>
            <a:spLocks noGrp="1" noChangeArrowheads="1"/>
          </p:cNvSpPr>
          <p:nvPr>
            <p:ph type="sldNum" sz="quarter" idx="5"/>
          </p:nvPr>
        </p:nvSpPr>
        <p:spPr>
          <a:ln/>
        </p:spPr>
        <p:txBody>
          <a:bodyPr/>
          <a:lstStyle/>
          <a:p>
            <a:fld id="{06581C57-8AEB-4372-85D2-EBCD09429F07}" type="slidenum">
              <a:rPr lang="en-US" altLang="en-US"/>
              <a:pPr/>
              <a:t>5</a:t>
            </a:fld>
            <a:endParaRPr lang="en-US" altLang="en-US"/>
          </a:p>
        </p:txBody>
      </p:sp>
      <p:sp>
        <p:nvSpPr>
          <p:cNvPr id="94210" name="Rectangle 2">
            <a:extLst>
              <a:ext uri="{FF2B5EF4-FFF2-40B4-BE49-F238E27FC236}">
                <a16:creationId xmlns:a16="http://schemas.microsoft.com/office/drawing/2014/main" id="{30EDD72B-4017-4736-981D-5747D7E32044}"/>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54F861E4-119D-4F60-AB69-09A9C49C8B80}"/>
              </a:ext>
            </a:extLst>
          </p:cNvPr>
          <p:cNvSpPr>
            <a:spLocks noGrp="1" noChangeArrowheads="1"/>
          </p:cNvSpPr>
          <p:nvPr>
            <p:ph type="body" idx="1"/>
          </p:nvPr>
        </p:nvSpPr>
        <p:spPr/>
        <p:txBody>
          <a:bodyPr/>
          <a:lstStyle/>
          <a:p>
            <a:r>
              <a:rPr lang="en-US" altLang="en-US"/>
              <a:t>Refer to British Isles map in contents pages</a:t>
            </a:r>
          </a:p>
          <a:p>
            <a:endParaRPr lang="en-US" altLang="en-US"/>
          </a:p>
          <a:p>
            <a:r>
              <a:rPr lang="en-US" altLang="en-US"/>
              <a:t>The great defensive wall is Hadrian's Wall, which linked the North Sea and the Atlantic near the present-day border between England and Scotland, and held back the marauding Picts and Scots for two hundred years.  Along this wall were seventeen large stone forts to house the Roman legions guarding the frontier.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33642F-0115-4A2A-81F7-5BA6BAC80E0C}"/>
              </a:ext>
            </a:extLst>
          </p:cNvPr>
          <p:cNvSpPr>
            <a:spLocks noGrp="1" noChangeArrowheads="1"/>
          </p:cNvSpPr>
          <p:nvPr>
            <p:ph type="sldNum" sz="quarter" idx="5"/>
          </p:nvPr>
        </p:nvSpPr>
        <p:spPr>
          <a:ln/>
        </p:spPr>
        <p:txBody>
          <a:bodyPr/>
          <a:lstStyle/>
          <a:p>
            <a:fld id="{3E5AB341-37DB-45F6-9E07-D4133F25012D}" type="slidenum">
              <a:rPr lang="en-US" altLang="en-US"/>
              <a:pPr/>
              <a:t>6</a:t>
            </a:fld>
            <a:endParaRPr lang="en-US" altLang="en-US"/>
          </a:p>
        </p:txBody>
      </p:sp>
      <p:sp>
        <p:nvSpPr>
          <p:cNvPr id="83970" name="Rectangle 2">
            <a:extLst>
              <a:ext uri="{FF2B5EF4-FFF2-40B4-BE49-F238E27FC236}">
                <a16:creationId xmlns:a16="http://schemas.microsoft.com/office/drawing/2014/main" id="{39BAFE2F-6C63-4E52-A326-C1440431F969}"/>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A9DC8D0-08BF-46E3-BF62-27B0CBF05247}"/>
              </a:ext>
            </a:extLst>
          </p:cNvPr>
          <p:cNvSpPr>
            <a:spLocks noGrp="1" noChangeArrowheads="1"/>
          </p:cNvSpPr>
          <p:nvPr>
            <p:ph type="body" idx="1"/>
          </p:nvPr>
        </p:nvSpPr>
        <p:spPr/>
        <p:txBody>
          <a:bodyPr/>
          <a:lstStyle/>
          <a:p>
            <a:r>
              <a:rPr lang="en-US" altLang="en-US"/>
              <a:t>The 5,000 miles of stone roads the Romans built linked tribal capitals and towns, especially London, York, and Winchester.  These roads faciliated trade, the collection of taxes, and the movement of troops. </a:t>
            </a:r>
          </a:p>
          <a:p>
            <a:endParaRPr lang="en-US" altLang="en-US"/>
          </a:p>
          <a:p>
            <a:r>
              <a:rPr lang="en-US" altLang="en-US"/>
              <a:t>With the Romans gone and no central government in place, how did this leave the Britains? Vulnerable to outside attacks? Clans fighting for control?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B29F68-266C-4968-9F59-C73F73DAC3B8}"/>
              </a:ext>
            </a:extLst>
          </p:cNvPr>
          <p:cNvSpPr>
            <a:spLocks noGrp="1" noChangeArrowheads="1"/>
          </p:cNvSpPr>
          <p:nvPr>
            <p:ph type="sldNum" sz="quarter" idx="5"/>
          </p:nvPr>
        </p:nvSpPr>
        <p:spPr>
          <a:ln/>
        </p:spPr>
        <p:txBody>
          <a:bodyPr/>
          <a:lstStyle/>
          <a:p>
            <a:fld id="{1543D17E-8E5F-4956-9112-EFF68306C4E7}" type="slidenum">
              <a:rPr lang="en-US" altLang="en-US"/>
              <a:pPr/>
              <a:t>7</a:t>
            </a:fld>
            <a:endParaRPr lang="en-US" altLang="en-US"/>
          </a:p>
        </p:txBody>
      </p:sp>
      <p:sp>
        <p:nvSpPr>
          <p:cNvPr id="119810" name="Rectangle 2">
            <a:extLst>
              <a:ext uri="{FF2B5EF4-FFF2-40B4-BE49-F238E27FC236}">
                <a16:creationId xmlns:a16="http://schemas.microsoft.com/office/drawing/2014/main" id="{B011BCE9-DB6C-4481-8C57-2BC32B6453D5}"/>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C0C5973D-AFB4-4412-983A-288F6321921B}"/>
              </a:ext>
            </a:extLst>
          </p:cNvPr>
          <p:cNvSpPr>
            <a:spLocks noGrp="1" noChangeArrowheads="1"/>
          </p:cNvSpPr>
          <p:nvPr>
            <p:ph type="body" idx="1"/>
          </p:nvPr>
        </p:nvSpPr>
        <p:spPr/>
        <p:txBody>
          <a:bodyPr/>
          <a:lstStyle/>
          <a:p>
            <a:r>
              <a:rPr lang="en-US" altLang="en-US"/>
              <a:t>What are some of the names of Anglo-Saxon gods that has survived and still very much part of our daily lives?</a:t>
            </a:r>
          </a:p>
          <a:p>
            <a:endParaRPr lang="en-US" altLang="en-US"/>
          </a:p>
          <a:p>
            <a:r>
              <a:rPr lang="en-US" altLang="en-US"/>
              <a:t>Tuesday – from Tiw</a:t>
            </a:r>
          </a:p>
          <a:p>
            <a:r>
              <a:rPr lang="en-US" altLang="en-US"/>
              <a:t>Wednesday from Woden</a:t>
            </a:r>
          </a:p>
          <a:p>
            <a:r>
              <a:rPr lang="en-US" altLang="en-US"/>
              <a:t>Thursday – chief Teutonic god – Thor – god of thunder</a:t>
            </a:r>
          </a:p>
          <a:p>
            <a:r>
              <a:rPr lang="en-US" altLang="en-US"/>
              <a:t>Friday – from Frigga, goddess of the home</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CE1003-9AB9-4350-A155-B994B6B8FECE}"/>
              </a:ext>
            </a:extLst>
          </p:cNvPr>
          <p:cNvSpPr>
            <a:spLocks noGrp="1" noChangeArrowheads="1"/>
          </p:cNvSpPr>
          <p:nvPr>
            <p:ph type="sldNum" sz="quarter" idx="5"/>
          </p:nvPr>
        </p:nvSpPr>
        <p:spPr>
          <a:ln/>
        </p:spPr>
        <p:txBody>
          <a:bodyPr/>
          <a:lstStyle/>
          <a:p>
            <a:fld id="{7122779D-0788-42B3-91BB-FCB590D5E9A7}" type="slidenum">
              <a:rPr lang="en-US" altLang="en-US"/>
              <a:pPr/>
              <a:t>11</a:t>
            </a:fld>
            <a:endParaRPr lang="en-US" altLang="en-US"/>
          </a:p>
        </p:txBody>
      </p:sp>
      <p:sp>
        <p:nvSpPr>
          <p:cNvPr id="90114" name="Rectangle 2">
            <a:extLst>
              <a:ext uri="{FF2B5EF4-FFF2-40B4-BE49-F238E27FC236}">
                <a16:creationId xmlns:a16="http://schemas.microsoft.com/office/drawing/2014/main" id="{BBF35DA9-5A10-4C12-9F60-68BE03E7B74F}"/>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C6D6F287-80FB-4147-8ABC-2E3C5FBD6C4B}"/>
              </a:ext>
            </a:extLst>
          </p:cNvPr>
          <p:cNvSpPr>
            <a:spLocks noGrp="1" noChangeArrowheads="1"/>
          </p:cNvSpPr>
          <p:nvPr>
            <p:ph type="body" idx="1"/>
          </p:nvPr>
        </p:nvSpPr>
        <p:spPr/>
        <p:txBody>
          <a:bodyPr/>
          <a:lstStyle/>
          <a:p>
            <a:pPr eaLnBrk="1" hangingPunct="1">
              <a:spcBef>
                <a:spcPct val="50000"/>
              </a:spcBef>
            </a:pPr>
            <a:r>
              <a:rPr kumimoji="0" lang="en-US" altLang="en-US"/>
              <a:t>Viking Ship, known as the Oseberg Ship, dates 825 AD, and is thought to be the burial chamber of Asa, a Viking queen, whose active life belied the passive role women played at this time in history.  Married against her will to a Norwegian king, Asa had her husband killed and ruled alone until her death in 850.  Accompanying Asa on her voyage to the afterlife was the body of a maidservant, priceless gold and gems (which subsequently were stolen by looters), and objects such as sleds and a wagon.  These would permit Asa to travel in the afterlife as much as the Vikings enjoyed traveling while living.</a:t>
            </a:r>
          </a:p>
          <a:p>
            <a:pPr eaLnBrk="1" hangingPunct="1">
              <a:spcBef>
                <a:spcPct val="50000"/>
              </a:spcBef>
            </a:pPr>
            <a:endParaRPr kumimoji="0" lang="en-US" altLang="en-US"/>
          </a:p>
          <a:p>
            <a:pPr eaLnBrk="1" hangingPunct="1">
              <a:spcBef>
                <a:spcPct val="50000"/>
              </a:spcBef>
            </a:pPr>
            <a:r>
              <a:rPr kumimoji="0" lang="en-US" altLang="en-US"/>
              <a:t>  Not a true longboat, this royal barge was tied to a rock before it was buried.</a:t>
            </a:r>
          </a:p>
          <a:p>
            <a:pPr eaLnBrk="1" hangingPunct="1">
              <a:spcBef>
                <a:spcPct val="50000"/>
              </a:spcBef>
            </a:pPr>
            <a:endParaRPr kumimoji="0" lang="en-US" altLang="en-US"/>
          </a:p>
          <a:p>
            <a:pPr eaLnBrk="1" hangingPunct="1">
              <a:spcBef>
                <a:spcPct val="50000"/>
              </a:spcBef>
            </a:pPr>
            <a:r>
              <a:rPr kumimoji="0" lang="en-US" altLang="en-US"/>
              <a:t>The ship was unearthed in 1904.  </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B8CE0-CE42-4368-992A-C5AF69F959C3}"/>
              </a:ext>
            </a:extLst>
          </p:cNvPr>
          <p:cNvSpPr>
            <a:spLocks noGrp="1" noChangeArrowheads="1"/>
          </p:cNvSpPr>
          <p:nvPr>
            <p:ph type="sldNum" sz="quarter" idx="5"/>
          </p:nvPr>
        </p:nvSpPr>
        <p:spPr>
          <a:ln/>
        </p:spPr>
        <p:txBody>
          <a:bodyPr/>
          <a:lstStyle/>
          <a:p>
            <a:fld id="{EB2E54F2-9741-4008-BFF7-9C3239AA782E}" type="slidenum">
              <a:rPr lang="en-US" altLang="en-US"/>
              <a:pPr/>
              <a:t>15</a:t>
            </a:fld>
            <a:endParaRPr lang="en-US" altLang="en-US"/>
          </a:p>
        </p:txBody>
      </p:sp>
      <p:sp>
        <p:nvSpPr>
          <p:cNvPr id="118786" name="Rectangle 2">
            <a:extLst>
              <a:ext uri="{FF2B5EF4-FFF2-40B4-BE49-F238E27FC236}">
                <a16:creationId xmlns:a16="http://schemas.microsoft.com/office/drawing/2014/main" id="{A4875AA0-C82B-4669-8156-B8CD757389A1}"/>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C8B4EBCC-069F-494E-A97E-1ECE85AFC043}"/>
              </a:ext>
            </a:extLst>
          </p:cNvPr>
          <p:cNvSpPr>
            <a:spLocks noGrp="1" noChangeArrowheads="1"/>
          </p:cNvSpPr>
          <p:nvPr>
            <p:ph type="body" idx="1"/>
          </p:nvPr>
        </p:nvSpPr>
        <p:spPr/>
        <p:txBody>
          <a:bodyPr/>
          <a:lstStyle/>
          <a:p>
            <a:r>
              <a:rPr lang="en-US" altLang="en-US"/>
              <a:t>As a result, they would win fame and become models for others?</a:t>
            </a:r>
          </a:p>
          <a:p>
            <a:endParaRPr lang="en-US" altLang="en-US"/>
          </a:p>
          <a:p>
            <a:r>
              <a:rPr lang="en-US" altLang="en-US"/>
              <a:t>What does the word stoic mean?</a:t>
            </a:r>
          </a:p>
          <a:p>
            <a:endParaRPr lang="en-US" altLang="en-US"/>
          </a:p>
          <a:p>
            <a:r>
              <a:rPr lang="en-US" altLang="en-US"/>
              <a:t>How do you think stoicism will play into literature?</a:t>
            </a:r>
          </a:p>
          <a:p>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75778" name="Group 2">
            <a:extLst>
              <a:ext uri="{FF2B5EF4-FFF2-40B4-BE49-F238E27FC236}">
                <a16:creationId xmlns:a16="http://schemas.microsoft.com/office/drawing/2014/main" id="{950AE306-8B9B-4888-A12A-FFD13F021563}"/>
              </a:ext>
            </a:extLst>
          </p:cNvPr>
          <p:cNvGrpSpPr>
            <a:grpSpLocks/>
          </p:cNvGrpSpPr>
          <p:nvPr/>
        </p:nvGrpSpPr>
        <p:grpSpPr bwMode="auto">
          <a:xfrm>
            <a:off x="0" y="-19050"/>
            <a:ext cx="9144000" cy="6877050"/>
            <a:chOff x="0" y="-12"/>
            <a:chExt cx="5760" cy="4332"/>
          </a:xfrm>
        </p:grpSpPr>
        <p:sp>
          <p:nvSpPr>
            <p:cNvPr id="75779" name="Rectangle 3">
              <a:extLst>
                <a:ext uri="{FF2B5EF4-FFF2-40B4-BE49-F238E27FC236}">
                  <a16:creationId xmlns:a16="http://schemas.microsoft.com/office/drawing/2014/main" id="{132423E8-4ECD-461F-AFEF-3EBEE9D17B5E}"/>
                </a:ext>
              </a:extLst>
            </p:cNvPr>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5780" name="Group 4">
              <a:extLst>
                <a:ext uri="{FF2B5EF4-FFF2-40B4-BE49-F238E27FC236}">
                  <a16:creationId xmlns:a16="http://schemas.microsoft.com/office/drawing/2014/main" id="{74208F5D-9001-43C6-90DE-C653CC1B4EE9}"/>
                </a:ext>
              </a:extLst>
            </p:cNvPr>
            <p:cNvGrpSpPr>
              <a:grpSpLocks/>
            </p:cNvGrpSpPr>
            <p:nvPr userDrawn="1"/>
          </p:nvGrpSpPr>
          <p:grpSpPr bwMode="auto">
            <a:xfrm>
              <a:off x="0" y="-12"/>
              <a:ext cx="5760" cy="1045"/>
              <a:chOff x="0" y="-9"/>
              <a:chExt cx="5760" cy="1045"/>
            </a:xfrm>
          </p:grpSpPr>
          <p:sp>
            <p:nvSpPr>
              <p:cNvPr id="75781" name="Freeform 5">
                <a:extLst>
                  <a:ext uri="{FF2B5EF4-FFF2-40B4-BE49-F238E27FC236}">
                    <a16:creationId xmlns:a16="http://schemas.microsoft.com/office/drawing/2014/main" id="{684A5371-723A-4AE6-B219-31E3CBB4506D}"/>
                  </a:ext>
                </a:extLst>
              </p:cNvPr>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5782" name="Group 6">
                <a:extLst>
                  <a:ext uri="{FF2B5EF4-FFF2-40B4-BE49-F238E27FC236}">
                    <a16:creationId xmlns:a16="http://schemas.microsoft.com/office/drawing/2014/main" id="{5E26FADF-3CC2-4AE5-BD67-9F537E54EA2A}"/>
                  </a:ext>
                </a:extLst>
              </p:cNvPr>
              <p:cNvGrpSpPr>
                <a:grpSpLocks/>
              </p:cNvGrpSpPr>
              <p:nvPr userDrawn="1"/>
            </p:nvGrpSpPr>
            <p:grpSpPr bwMode="auto">
              <a:xfrm>
                <a:off x="333" y="-9"/>
                <a:ext cx="5176" cy="1044"/>
                <a:chOff x="333" y="-9"/>
                <a:chExt cx="5176" cy="1044"/>
              </a:xfrm>
            </p:grpSpPr>
            <p:sp>
              <p:nvSpPr>
                <p:cNvPr id="75783" name="Freeform 7">
                  <a:extLst>
                    <a:ext uri="{FF2B5EF4-FFF2-40B4-BE49-F238E27FC236}">
                      <a16:creationId xmlns:a16="http://schemas.microsoft.com/office/drawing/2014/main" id="{C3BB0D18-9B2D-441F-944C-BF75D51929C9}"/>
                    </a:ext>
                  </a:extLst>
                </p:cNvPr>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Freeform 8">
                  <a:extLst>
                    <a:ext uri="{FF2B5EF4-FFF2-40B4-BE49-F238E27FC236}">
                      <a16:creationId xmlns:a16="http://schemas.microsoft.com/office/drawing/2014/main" id="{965CE6B5-B133-489F-A975-B1DF261CF44D}"/>
                    </a:ext>
                  </a:extLst>
                </p:cNvPr>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5" name="Freeform 9">
                  <a:extLst>
                    <a:ext uri="{FF2B5EF4-FFF2-40B4-BE49-F238E27FC236}">
                      <a16:creationId xmlns:a16="http://schemas.microsoft.com/office/drawing/2014/main" id="{731ABC0A-29E7-4E8B-B683-0D77B82F0C55}"/>
                    </a:ext>
                  </a:extLst>
                </p:cNvPr>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Freeform 10">
                  <a:extLst>
                    <a:ext uri="{FF2B5EF4-FFF2-40B4-BE49-F238E27FC236}">
                      <a16:creationId xmlns:a16="http://schemas.microsoft.com/office/drawing/2014/main" id="{E4849AA7-6550-4D14-B706-7B42B311E8BF}"/>
                    </a:ext>
                  </a:extLst>
                </p:cNvPr>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7" name="Freeform 11">
                  <a:extLst>
                    <a:ext uri="{FF2B5EF4-FFF2-40B4-BE49-F238E27FC236}">
                      <a16:creationId xmlns:a16="http://schemas.microsoft.com/office/drawing/2014/main" id="{E4694818-8F66-4B92-8BAE-5AAAAD3D1786}"/>
                    </a:ext>
                  </a:extLst>
                </p:cNvPr>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8" name="Freeform 12">
                  <a:extLst>
                    <a:ext uri="{FF2B5EF4-FFF2-40B4-BE49-F238E27FC236}">
                      <a16:creationId xmlns:a16="http://schemas.microsoft.com/office/drawing/2014/main" id="{C94CCDD7-59B0-44EB-92B0-C1988A5344B9}"/>
                    </a:ext>
                  </a:extLst>
                </p:cNvPr>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9" name="Freeform 13">
                  <a:extLst>
                    <a:ext uri="{FF2B5EF4-FFF2-40B4-BE49-F238E27FC236}">
                      <a16:creationId xmlns:a16="http://schemas.microsoft.com/office/drawing/2014/main" id="{6092818B-CCF7-4EA5-B456-22E8C6B6DE93}"/>
                    </a:ext>
                  </a:extLst>
                </p:cNvPr>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0" name="Freeform 14">
                  <a:extLst>
                    <a:ext uri="{FF2B5EF4-FFF2-40B4-BE49-F238E27FC236}">
                      <a16:creationId xmlns:a16="http://schemas.microsoft.com/office/drawing/2014/main" id="{0FC3196D-0604-4B17-BDFB-F88E87226667}"/>
                    </a:ext>
                  </a:extLst>
                </p:cNvPr>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Freeform 15">
                  <a:extLst>
                    <a:ext uri="{FF2B5EF4-FFF2-40B4-BE49-F238E27FC236}">
                      <a16:creationId xmlns:a16="http://schemas.microsoft.com/office/drawing/2014/main" id="{3D1DD7FD-870B-4AF5-97BE-ECA58D7320C1}"/>
                    </a:ext>
                  </a:extLst>
                </p:cNvPr>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2" name="Freeform 16">
                  <a:extLst>
                    <a:ext uri="{FF2B5EF4-FFF2-40B4-BE49-F238E27FC236}">
                      <a16:creationId xmlns:a16="http://schemas.microsoft.com/office/drawing/2014/main" id="{11AC6654-7B6B-4A0A-8AD7-FF7668BC04B9}"/>
                    </a:ext>
                  </a:extLst>
                </p:cNvPr>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3" name="Freeform 17">
                  <a:extLst>
                    <a:ext uri="{FF2B5EF4-FFF2-40B4-BE49-F238E27FC236}">
                      <a16:creationId xmlns:a16="http://schemas.microsoft.com/office/drawing/2014/main" id="{F4F64B94-74F5-4DB4-A93E-334EC6E89092}"/>
                    </a:ext>
                  </a:extLst>
                </p:cNvPr>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4" name="Freeform 18">
                  <a:extLst>
                    <a:ext uri="{FF2B5EF4-FFF2-40B4-BE49-F238E27FC236}">
                      <a16:creationId xmlns:a16="http://schemas.microsoft.com/office/drawing/2014/main" id="{52D7BDDD-20E8-4239-9DB4-5B143EB4ED6C}"/>
                    </a:ext>
                  </a:extLst>
                </p:cNvPr>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Freeform 19">
                  <a:extLst>
                    <a:ext uri="{FF2B5EF4-FFF2-40B4-BE49-F238E27FC236}">
                      <a16:creationId xmlns:a16="http://schemas.microsoft.com/office/drawing/2014/main" id="{EF585E7B-2755-48C5-BD55-F17AC0A0F2A9}"/>
                    </a:ext>
                  </a:extLst>
                </p:cNvPr>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Freeform 20">
                  <a:extLst>
                    <a:ext uri="{FF2B5EF4-FFF2-40B4-BE49-F238E27FC236}">
                      <a16:creationId xmlns:a16="http://schemas.microsoft.com/office/drawing/2014/main" id="{B80C3A47-BFA7-4F6E-B628-9DE814885DA6}"/>
                    </a:ext>
                  </a:extLst>
                </p:cNvPr>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Freeform 21">
                  <a:extLst>
                    <a:ext uri="{FF2B5EF4-FFF2-40B4-BE49-F238E27FC236}">
                      <a16:creationId xmlns:a16="http://schemas.microsoft.com/office/drawing/2014/main" id="{DD2083AE-CFB1-4595-8352-A0FAC5845D86}"/>
                    </a:ext>
                  </a:extLst>
                </p:cNvPr>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8" name="Freeform 22">
                  <a:extLst>
                    <a:ext uri="{FF2B5EF4-FFF2-40B4-BE49-F238E27FC236}">
                      <a16:creationId xmlns:a16="http://schemas.microsoft.com/office/drawing/2014/main" id="{FCEE374F-A74E-49AB-A99E-720815189B7F}"/>
                    </a:ext>
                  </a:extLst>
                </p:cNvPr>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9" name="Freeform 23">
                  <a:extLst>
                    <a:ext uri="{FF2B5EF4-FFF2-40B4-BE49-F238E27FC236}">
                      <a16:creationId xmlns:a16="http://schemas.microsoft.com/office/drawing/2014/main" id="{51F3AA97-B330-4387-B913-D27DD7AB6D81}"/>
                    </a:ext>
                  </a:extLst>
                </p:cNvPr>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0" name="Freeform 24">
                  <a:extLst>
                    <a:ext uri="{FF2B5EF4-FFF2-40B4-BE49-F238E27FC236}">
                      <a16:creationId xmlns:a16="http://schemas.microsoft.com/office/drawing/2014/main" id="{BFC86F5D-C09E-4073-9E41-9DBEB4F85F59}"/>
                    </a:ext>
                  </a:extLst>
                </p:cNvPr>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Freeform 25">
                  <a:extLst>
                    <a:ext uri="{FF2B5EF4-FFF2-40B4-BE49-F238E27FC236}">
                      <a16:creationId xmlns:a16="http://schemas.microsoft.com/office/drawing/2014/main" id="{D035AEC4-1BA9-454B-8B32-3D6E0B8AFF8A}"/>
                    </a:ext>
                  </a:extLst>
                </p:cNvPr>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2" name="Freeform 26">
                  <a:extLst>
                    <a:ext uri="{FF2B5EF4-FFF2-40B4-BE49-F238E27FC236}">
                      <a16:creationId xmlns:a16="http://schemas.microsoft.com/office/drawing/2014/main" id="{0ABB3616-83D0-43ED-9921-C5EBA25D6850}"/>
                    </a:ext>
                  </a:extLst>
                </p:cNvPr>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Freeform 27">
                  <a:extLst>
                    <a:ext uri="{FF2B5EF4-FFF2-40B4-BE49-F238E27FC236}">
                      <a16:creationId xmlns:a16="http://schemas.microsoft.com/office/drawing/2014/main" id="{992A3A87-6392-443C-808A-699647F00824}"/>
                    </a:ext>
                  </a:extLst>
                </p:cNvPr>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Freeform 28">
                  <a:extLst>
                    <a:ext uri="{FF2B5EF4-FFF2-40B4-BE49-F238E27FC236}">
                      <a16:creationId xmlns:a16="http://schemas.microsoft.com/office/drawing/2014/main" id="{E0C3F64A-531C-4AA8-A2C4-25DC7905BBC1}"/>
                    </a:ext>
                  </a:extLst>
                </p:cNvPr>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5" name="Freeform 29">
                  <a:extLst>
                    <a:ext uri="{FF2B5EF4-FFF2-40B4-BE49-F238E27FC236}">
                      <a16:creationId xmlns:a16="http://schemas.microsoft.com/office/drawing/2014/main" id="{43D16535-3897-472F-986E-3D902E2A2DDC}"/>
                    </a:ext>
                  </a:extLst>
                </p:cNvPr>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6" name="Freeform 30">
                  <a:extLst>
                    <a:ext uri="{FF2B5EF4-FFF2-40B4-BE49-F238E27FC236}">
                      <a16:creationId xmlns:a16="http://schemas.microsoft.com/office/drawing/2014/main" id="{9194B561-B546-41B8-BBA5-BE34EC945458}"/>
                    </a:ext>
                  </a:extLst>
                </p:cNvPr>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Freeform 31">
                  <a:extLst>
                    <a:ext uri="{FF2B5EF4-FFF2-40B4-BE49-F238E27FC236}">
                      <a16:creationId xmlns:a16="http://schemas.microsoft.com/office/drawing/2014/main" id="{3BA3B693-8C88-4FF1-BC55-EB2A89F0EE50}"/>
                    </a:ext>
                  </a:extLst>
                </p:cNvPr>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Freeform 32">
                  <a:extLst>
                    <a:ext uri="{FF2B5EF4-FFF2-40B4-BE49-F238E27FC236}">
                      <a16:creationId xmlns:a16="http://schemas.microsoft.com/office/drawing/2014/main" id="{586A6576-DECE-48F7-BA7F-21F6D3FFBA51}"/>
                    </a:ext>
                  </a:extLst>
                </p:cNvPr>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Freeform 33">
                  <a:extLst>
                    <a:ext uri="{FF2B5EF4-FFF2-40B4-BE49-F238E27FC236}">
                      <a16:creationId xmlns:a16="http://schemas.microsoft.com/office/drawing/2014/main" id="{A3E2DE80-DF17-4B2B-B55D-37F9606AAAA0}"/>
                    </a:ext>
                  </a:extLst>
                </p:cNvPr>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0" name="Freeform 34">
                  <a:extLst>
                    <a:ext uri="{FF2B5EF4-FFF2-40B4-BE49-F238E27FC236}">
                      <a16:creationId xmlns:a16="http://schemas.microsoft.com/office/drawing/2014/main" id="{7670A8A5-6F5C-4D35-B193-B922B2BC2FB9}"/>
                    </a:ext>
                  </a:extLst>
                </p:cNvPr>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1" name="Freeform 35">
                  <a:extLst>
                    <a:ext uri="{FF2B5EF4-FFF2-40B4-BE49-F238E27FC236}">
                      <a16:creationId xmlns:a16="http://schemas.microsoft.com/office/drawing/2014/main" id="{1E773BFA-A288-4C7B-8FB4-A32184BDAE48}"/>
                    </a:ext>
                  </a:extLst>
                </p:cNvPr>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2" name="Freeform 36">
                  <a:extLst>
                    <a:ext uri="{FF2B5EF4-FFF2-40B4-BE49-F238E27FC236}">
                      <a16:creationId xmlns:a16="http://schemas.microsoft.com/office/drawing/2014/main" id="{0FEEF5EC-B5A7-4899-9CA5-44B94BC15B16}"/>
                    </a:ext>
                  </a:extLst>
                </p:cNvPr>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3" name="Freeform 37">
                  <a:extLst>
                    <a:ext uri="{FF2B5EF4-FFF2-40B4-BE49-F238E27FC236}">
                      <a16:creationId xmlns:a16="http://schemas.microsoft.com/office/drawing/2014/main" id="{BB8C36F2-604A-482A-B4C2-2746DA1AB883}"/>
                    </a:ext>
                  </a:extLst>
                </p:cNvPr>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4" name="Freeform 38">
                  <a:extLst>
                    <a:ext uri="{FF2B5EF4-FFF2-40B4-BE49-F238E27FC236}">
                      <a16:creationId xmlns:a16="http://schemas.microsoft.com/office/drawing/2014/main" id="{CA9C9F61-FDAF-435F-BE65-7AFFA09A74FD}"/>
                    </a:ext>
                  </a:extLst>
                </p:cNvPr>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5" name="Freeform 39">
                  <a:extLst>
                    <a:ext uri="{FF2B5EF4-FFF2-40B4-BE49-F238E27FC236}">
                      <a16:creationId xmlns:a16="http://schemas.microsoft.com/office/drawing/2014/main" id="{49FE744B-53F8-42F8-8FEB-687101D2EA5C}"/>
                    </a:ext>
                  </a:extLst>
                </p:cNvPr>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6" name="Freeform 40">
                  <a:extLst>
                    <a:ext uri="{FF2B5EF4-FFF2-40B4-BE49-F238E27FC236}">
                      <a16:creationId xmlns:a16="http://schemas.microsoft.com/office/drawing/2014/main" id="{2C1F7283-5EBA-483D-B7DE-729616D4F309}"/>
                    </a:ext>
                  </a:extLst>
                </p:cNvPr>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7" name="Freeform 41">
                  <a:extLst>
                    <a:ext uri="{FF2B5EF4-FFF2-40B4-BE49-F238E27FC236}">
                      <a16:creationId xmlns:a16="http://schemas.microsoft.com/office/drawing/2014/main" id="{381F0B30-CE9A-499D-869A-AEE32ED90DF2}"/>
                    </a:ext>
                  </a:extLst>
                </p:cNvPr>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8" name="Freeform 42">
                  <a:extLst>
                    <a:ext uri="{FF2B5EF4-FFF2-40B4-BE49-F238E27FC236}">
                      <a16:creationId xmlns:a16="http://schemas.microsoft.com/office/drawing/2014/main" id="{591B24F9-0DE2-4BC5-8C9E-0E0D77822C3C}"/>
                    </a:ext>
                  </a:extLst>
                </p:cNvPr>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9" name="Freeform 43">
                  <a:extLst>
                    <a:ext uri="{FF2B5EF4-FFF2-40B4-BE49-F238E27FC236}">
                      <a16:creationId xmlns:a16="http://schemas.microsoft.com/office/drawing/2014/main" id="{6B7B4D6F-8E30-4497-BB6B-E463CBF09B40}"/>
                    </a:ext>
                  </a:extLst>
                </p:cNvPr>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0" name="Freeform 44">
                  <a:extLst>
                    <a:ext uri="{FF2B5EF4-FFF2-40B4-BE49-F238E27FC236}">
                      <a16:creationId xmlns:a16="http://schemas.microsoft.com/office/drawing/2014/main" id="{8418CB37-D7E3-4B5A-BAD1-F80BA63CF4CA}"/>
                    </a:ext>
                  </a:extLst>
                </p:cNvPr>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1" name="Freeform 45">
                  <a:extLst>
                    <a:ext uri="{FF2B5EF4-FFF2-40B4-BE49-F238E27FC236}">
                      <a16:creationId xmlns:a16="http://schemas.microsoft.com/office/drawing/2014/main" id="{FA8FB96F-89C0-41E8-8B4A-BD69E23C972C}"/>
                    </a:ext>
                  </a:extLst>
                </p:cNvPr>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2" name="Freeform 46">
                  <a:extLst>
                    <a:ext uri="{FF2B5EF4-FFF2-40B4-BE49-F238E27FC236}">
                      <a16:creationId xmlns:a16="http://schemas.microsoft.com/office/drawing/2014/main" id="{6CF99171-C810-4B34-A129-7D09C949EAED}"/>
                    </a:ext>
                  </a:extLst>
                </p:cNvPr>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3" name="Freeform 47">
                  <a:extLst>
                    <a:ext uri="{FF2B5EF4-FFF2-40B4-BE49-F238E27FC236}">
                      <a16:creationId xmlns:a16="http://schemas.microsoft.com/office/drawing/2014/main" id="{2ACEFA06-A650-489D-8455-1ACC4FB5105F}"/>
                    </a:ext>
                  </a:extLst>
                </p:cNvPr>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4" name="Freeform 48">
                  <a:extLst>
                    <a:ext uri="{FF2B5EF4-FFF2-40B4-BE49-F238E27FC236}">
                      <a16:creationId xmlns:a16="http://schemas.microsoft.com/office/drawing/2014/main" id="{89A60534-0D3F-49F6-A309-BE36EF47AC5C}"/>
                    </a:ext>
                  </a:extLst>
                </p:cNvPr>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Freeform 49">
                  <a:extLst>
                    <a:ext uri="{FF2B5EF4-FFF2-40B4-BE49-F238E27FC236}">
                      <a16:creationId xmlns:a16="http://schemas.microsoft.com/office/drawing/2014/main" id="{B31E8D27-4895-4577-A673-6F6AF4BE75B1}"/>
                    </a:ext>
                  </a:extLst>
                </p:cNvPr>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6" name="Freeform 50">
                  <a:extLst>
                    <a:ext uri="{FF2B5EF4-FFF2-40B4-BE49-F238E27FC236}">
                      <a16:creationId xmlns:a16="http://schemas.microsoft.com/office/drawing/2014/main" id="{DEBCBE83-50CF-4F48-B5A8-E49697C624E0}"/>
                    </a:ext>
                  </a:extLst>
                </p:cNvPr>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7" name="Freeform 51">
                  <a:extLst>
                    <a:ext uri="{FF2B5EF4-FFF2-40B4-BE49-F238E27FC236}">
                      <a16:creationId xmlns:a16="http://schemas.microsoft.com/office/drawing/2014/main" id="{E686F3EE-89AC-4D25-930B-027397E5D34E}"/>
                    </a:ext>
                  </a:extLst>
                </p:cNvPr>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8" name="Freeform 52">
                  <a:extLst>
                    <a:ext uri="{FF2B5EF4-FFF2-40B4-BE49-F238E27FC236}">
                      <a16:creationId xmlns:a16="http://schemas.microsoft.com/office/drawing/2014/main" id="{3EC02D30-55EF-4FBC-A1D8-4138146BA325}"/>
                    </a:ext>
                  </a:extLst>
                </p:cNvPr>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9" name="Freeform 53">
                  <a:extLst>
                    <a:ext uri="{FF2B5EF4-FFF2-40B4-BE49-F238E27FC236}">
                      <a16:creationId xmlns:a16="http://schemas.microsoft.com/office/drawing/2014/main" id="{0D8D5E54-8976-4911-9A4D-5593B7662C96}"/>
                    </a:ext>
                  </a:extLst>
                </p:cNvPr>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0" name="Freeform 54">
                  <a:extLst>
                    <a:ext uri="{FF2B5EF4-FFF2-40B4-BE49-F238E27FC236}">
                      <a16:creationId xmlns:a16="http://schemas.microsoft.com/office/drawing/2014/main" id="{6C70EF4E-0C86-415C-950C-9771619EDDFA}"/>
                    </a:ext>
                  </a:extLst>
                </p:cNvPr>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1" name="Freeform 55">
                  <a:extLst>
                    <a:ext uri="{FF2B5EF4-FFF2-40B4-BE49-F238E27FC236}">
                      <a16:creationId xmlns:a16="http://schemas.microsoft.com/office/drawing/2014/main" id="{7B52FA1F-F8B3-41E0-AF9B-2829EF4DB927}"/>
                    </a:ext>
                  </a:extLst>
                </p:cNvPr>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2" name="Freeform 56">
                  <a:extLst>
                    <a:ext uri="{FF2B5EF4-FFF2-40B4-BE49-F238E27FC236}">
                      <a16:creationId xmlns:a16="http://schemas.microsoft.com/office/drawing/2014/main" id="{5246B8B6-3CD1-4AD2-BC28-492FE00D00ED}"/>
                    </a:ext>
                  </a:extLst>
                </p:cNvPr>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3" name="Freeform 57">
                  <a:extLst>
                    <a:ext uri="{FF2B5EF4-FFF2-40B4-BE49-F238E27FC236}">
                      <a16:creationId xmlns:a16="http://schemas.microsoft.com/office/drawing/2014/main" id="{7740E16A-C6AC-4E99-B63F-89BF114B258C}"/>
                    </a:ext>
                  </a:extLst>
                </p:cNvPr>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4" name="Freeform 58">
                  <a:extLst>
                    <a:ext uri="{FF2B5EF4-FFF2-40B4-BE49-F238E27FC236}">
                      <a16:creationId xmlns:a16="http://schemas.microsoft.com/office/drawing/2014/main" id="{14F1830A-7FCA-471A-8430-0A549FFD7891}"/>
                    </a:ext>
                  </a:extLst>
                </p:cNvPr>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5" name="Freeform 59">
                  <a:extLst>
                    <a:ext uri="{FF2B5EF4-FFF2-40B4-BE49-F238E27FC236}">
                      <a16:creationId xmlns:a16="http://schemas.microsoft.com/office/drawing/2014/main" id="{51431302-41A9-4D9E-9188-5E533FD861C9}"/>
                    </a:ext>
                  </a:extLst>
                </p:cNvPr>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6" name="Freeform 60">
                  <a:extLst>
                    <a:ext uri="{FF2B5EF4-FFF2-40B4-BE49-F238E27FC236}">
                      <a16:creationId xmlns:a16="http://schemas.microsoft.com/office/drawing/2014/main" id="{FD58AFFE-F7B6-4A18-968B-42F797379688}"/>
                    </a:ext>
                  </a:extLst>
                </p:cNvPr>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7" name="Freeform 61">
                  <a:extLst>
                    <a:ext uri="{FF2B5EF4-FFF2-40B4-BE49-F238E27FC236}">
                      <a16:creationId xmlns:a16="http://schemas.microsoft.com/office/drawing/2014/main" id="{BDBD7669-56D9-4142-A6DF-503C0BFAA9B3}"/>
                    </a:ext>
                  </a:extLst>
                </p:cNvPr>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8" name="Freeform 62">
                  <a:extLst>
                    <a:ext uri="{FF2B5EF4-FFF2-40B4-BE49-F238E27FC236}">
                      <a16:creationId xmlns:a16="http://schemas.microsoft.com/office/drawing/2014/main" id="{2C8CE54E-8D84-417F-A7C0-D8C2898A9799}"/>
                    </a:ext>
                  </a:extLst>
                </p:cNvPr>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839" name="Group 63">
                <a:extLst>
                  <a:ext uri="{FF2B5EF4-FFF2-40B4-BE49-F238E27FC236}">
                    <a16:creationId xmlns:a16="http://schemas.microsoft.com/office/drawing/2014/main" id="{28A74D51-7BCB-4E0A-B372-B67A2EF7F11C}"/>
                  </a:ext>
                </a:extLst>
              </p:cNvPr>
              <p:cNvGrpSpPr>
                <a:grpSpLocks/>
              </p:cNvGrpSpPr>
              <p:nvPr userDrawn="1"/>
            </p:nvGrpSpPr>
            <p:grpSpPr bwMode="auto">
              <a:xfrm>
                <a:off x="7" y="6"/>
                <a:ext cx="5739" cy="1022"/>
                <a:chOff x="1056" y="111"/>
                <a:chExt cx="2448" cy="418"/>
              </a:xfrm>
            </p:grpSpPr>
            <p:sp>
              <p:nvSpPr>
                <p:cNvPr id="75840" name="Line 64">
                  <a:extLst>
                    <a:ext uri="{FF2B5EF4-FFF2-40B4-BE49-F238E27FC236}">
                      <a16:creationId xmlns:a16="http://schemas.microsoft.com/office/drawing/2014/main" id="{DFA479F9-115A-4C73-BC6A-8DAEA1E9CDA5}"/>
                    </a:ext>
                  </a:extLst>
                </p:cNvPr>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1" name="Line 65">
                  <a:extLst>
                    <a:ext uri="{FF2B5EF4-FFF2-40B4-BE49-F238E27FC236}">
                      <a16:creationId xmlns:a16="http://schemas.microsoft.com/office/drawing/2014/main" id="{1D4195CC-5C62-4DAB-B61F-99817E287D46}"/>
                    </a:ext>
                  </a:extLst>
                </p:cNvPr>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2" name="Line 66">
                  <a:extLst>
                    <a:ext uri="{FF2B5EF4-FFF2-40B4-BE49-F238E27FC236}">
                      <a16:creationId xmlns:a16="http://schemas.microsoft.com/office/drawing/2014/main" id="{6C7373EA-CA13-4CF1-AD06-A4AB80A44D25}"/>
                    </a:ext>
                  </a:extLst>
                </p:cNvPr>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3" name="Line 67">
                  <a:extLst>
                    <a:ext uri="{FF2B5EF4-FFF2-40B4-BE49-F238E27FC236}">
                      <a16:creationId xmlns:a16="http://schemas.microsoft.com/office/drawing/2014/main" id="{B7D1C9F9-597F-4BE9-A014-BAC225C113F3}"/>
                    </a:ext>
                  </a:extLst>
                </p:cNvPr>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4" name="Line 68">
                  <a:extLst>
                    <a:ext uri="{FF2B5EF4-FFF2-40B4-BE49-F238E27FC236}">
                      <a16:creationId xmlns:a16="http://schemas.microsoft.com/office/drawing/2014/main" id="{DD3F4753-B77D-4C03-A2DD-1E3EDF8830E2}"/>
                    </a:ext>
                  </a:extLst>
                </p:cNvPr>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5" name="Line 69">
                  <a:extLst>
                    <a:ext uri="{FF2B5EF4-FFF2-40B4-BE49-F238E27FC236}">
                      <a16:creationId xmlns:a16="http://schemas.microsoft.com/office/drawing/2014/main" id="{07A3B7AD-37E8-4E5B-8CA6-73CD84CA7361}"/>
                    </a:ext>
                  </a:extLst>
                </p:cNvPr>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6" name="Line 70">
                  <a:extLst>
                    <a:ext uri="{FF2B5EF4-FFF2-40B4-BE49-F238E27FC236}">
                      <a16:creationId xmlns:a16="http://schemas.microsoft.com/office/drawing/2014/main" id="{2C9E7681-85A6-419F-BF5C-801C3B3DA2CB}"/>
                    </a:ext>
                  </a:extLst>
                </p:cNvPr>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7" name="Line 71">
                  <a:extLst>
                    <a:ext uri="{FF2B5EF4-FFF2-40B4-BE49-F238E27FC236}">
                      <a16:creationId xmlns:a16="http://schemas.microsoft.com/office/drawing/2014/main" id="{67D94D96-DF09-4920-AE05-476651760A4D}"/>
                    </a:ext>
                  </a:extLst>
                </p:cNvPr>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8" name="Line 72">
                  <a:extLst>
                    <a:ext uri="{FF2B5EF4-FFF2-40B4-BE49-F238E27FC236}">
                      <a16:creationId xmlns:a16="http://schemas.microsoft.com/office/drawing/2014/main" id="{4388FB12-979F-41C4-B454-72E0D6AD492F}"/>
                    </a:ext>
                  </a:extLst>
                </p:cNvPr>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9" name="Line 73">
                  <a:extLst>
                    <a:ext uri="{FF2B5EF4-FFF2-40B4-BE49-F238E27FC236}">
                      <a16:creationId xmlns:a16="http://schemas.microsoft.com/office/drawing/2014/main" id="{F7E4D5D7-C272-4936-9CBB-26D17F8D1724}"/>
                    </a:ext>
                  </a:extLst>
                </p:cNvPr>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0" name="Line 74">
                  <a:extLst>
                    <a:ext uri="{FF2B5EF4-FFF2-40B4-BE49-F238E27FC236}">
                      <a16:creationId xmlns:a16="http://schemas.microsoft.com/office/drawing/2014/main" id="{2F0011DF-DA01-408A-AD37-6B1BF99F7584}"/>
                    </a:ext>
                  </a:extLst>
                </p:cNvPr>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851" name="Group 75">
                <a:extLst>
                  <a:ext uri="{FF2B5EF4-FFF2-40B4-BE49-F238E27FC236}">
                    <a16:creationId xmlns:a16="http://schemas.microsoft.com/office/drawing/2014/main" id="{67A7EDA3-4F46-4FC6-80B0-6842E60935E6}"/>
                  </a:ext>
                </a:extLst>
              </p:cNvPr>
              <p:cNvGrpSpPr>
                <a:grpSpLocks/>
              </p:cNvGrpSpPr>
              <p:nvPr userDrawn="1"/>
            </p:nvGrpSpPr>
            <p:grpSpPr bwMode="auto">
              <a:xfrm>
                <a:off x="363" y="1"/>
                <a:ext cx="4919" cy="1034"/>
                <a:chOff x="1208" y="109"/>
                <a:chExt cx="2098" cy="423"/>
              </a:xfrm>
            </p:grpSpPr>
            <p:sp>
              <p:nvSpPr>
                <p:cNvPr id="75852" name="Line 76">
                  <a:extLst>
                    <a:ext uri="{FF2B5EF4-FFF2-40B4-BE49-F238E27FC236}">
                      <a16:creationId xmlns:a16="http://schemas.microsoft.com/office/drawing/2014/main" id="{1BC9773C-06DA-4114-BF39-94F91F580664}"/>
                    </a:ext>
                  </a:extLst>
                </p:cNvPr>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3" name="Line 77">
                  <a:extLst>
                    <a:ext uri="{FF2B5EF4-FFF2-40B4-BE49-F238E27FC236}">
                      <a16:creationId xmlns:a16="http://schemas.microsoft.com/office/drawing/2014/main" id="{38DAD9A0-1886-4243-A0A6-AECA85882D53}"/>
                    </a:ext>
                  </a:extLst>
                </p:cNvPr>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4" name="Line 78">
                  <a:extLst>
                    <a:ext uri="{FF2B5EF4-FFF2-40B4-BE49-F238E27FC236}">
                      <a16:creationId xmlns:a16="http://schemas.microsoft.com/office/drawing/2014/main" id="{386B92C9-86E1-40DC-8FF0-78E41DC073A7}"/>
                    </a:ext>
                  </a:extLst>
                </p:cNvPr>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5" name="Line 79">
                  <a:extLst>
                    <a:ext uri="{FF2B5EF4-FFF2-40B4-BE49-F238E27FC236}">
                      <a16:creationId xmlns:a16="http://schemas.microsoft.com/office/drawing/2014/main" id="{15F55B7E-06C2-48E0-91E7-2827655C9682}"/>
                    </a:ext>
                  </a:extLst>
                </p:cNvPr>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6" name="Line 80">
                  <a:extLst>
                    <a:ext uri="{FF2B5EF4-FFF2-40B4-BE49-F238E27FC236}">
                      <a16:creationId xmlns:a16="http://schemas.microsoft.com/office/drawing/2014/main" id="{4D6614AB-3CF3-4B0C-B953-BB0FD92B4B5E}"/>
                    </a:ext>
                  </a:extLst>
                </p:cNvPr>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7" name="Line 81">
                  <a:extLst>
                    <a:ext uri="{FF2B5EF4-FFF2-40B4-BE49-F238E27FC236}">
                      <a16:creationId xmlns:a16="http://schemas.microsoft.com/office/drawing/2014/main" id="{3078BD1B-9983-4506-BBE4-A02321BDD8AB}"/>
                    </a:ext>
                  </a:extLst>
                </p:cNvPr>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8" name="Line 82">
                  <a:extLst>
                    <a:ext uri="{FF2B5EF4-FFF2-40B4-BE49-F238E27FC236}">
                      <a16:creationId xmlns:a16="http://schemas.microsoft.com/office/drawing/2014/main" id="{AF73973F-B9A6-45C6-A58A-64481853BB0F}"/>
                    </a:ext>
                  </a:extLst>
                </p:cNvPr>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9" name="Line 83">
                  <a:extLst>
                    <a:ext uri="{FF2B5EF4-FFF2-40B4-BE49-F238E27FC236}">
                      <a16:creationId xmlns:a16="http://schemas.microsoft.com/office/drawing/2014/main" id="{6ED870F5-85C2-4104-97D4-44A877DBF20B}"/>
                    </a:ext>
                  </a:extLst>
                </p:cNvPr>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0" name="Line 84">
                  <a:extLst>
                    <a:ext uri="{FF2B5EF4-FFF2-40B4-BE49-F238E27FC236}">
                      <a16:creationId xmlns:a16="http://schemas.microsoft.com/office/drawing/2014/main" id="{2620027E-E101-43E0-A361-CD48AED3136F}"/>
                    </a:ext>
                  </a:extLst>
                </p:cNvPr>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1" name="Line 85">
                  <a:extLst>
                    <a:ext uri="{FF2B5EF4-FFF2-40B4-BE49-F238E27FC236}">
                      <a16:creationId xmlns:a16="http://schemas.microsoft.com/office/drawing/2014/main" id="{3DF7CF44-54A6-4068-9401-DF79788DAACE}"/>
                    </a:ext>
                  </a:extLst>
                </p:cNvPr>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2" name="Line 86">
                  <a:extLst>
                    <a:ext uri="{FF2B5EF4-FFF2-40B4-BE49-F238E27FC236}">
                      <a16:creationId xmlns:a16="http://schemas.microsoft.com/office/drawing/2014/main" id="{61DFFEFF-4297-400D-8E11-E08EB6DAE8C7}"/>
                    </a:ext>
                  </a:extLst>
                </p:cNvPr>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3" name="Line 87">
                  <a:extLst>
                    <a:ext uri="{FF2B5EF4-FFF2-40B4-BE49-F238E27FC236}">
                      <a16:creationId xmlns:a16="http://schemas.microsoft.com/office/drawing/2014/main" id="{2C741611-CE62-439A-BB9B-96D5C6EE3BCE}"/>
                    </a:ext>
                  </a:extLst>
                </p:cNvPr>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4" name="Line 88">
                  <a:extLst>
                    <a:ext uri="{FF2B5EF4-FFF2-40B4-BE49-F238E27FC236}">
                      <a16:creationId xmlns:a16="http://schemas.microsoft.com/office/drawing/2014/main" id="{4B6BE788-AB5E-4345-9F0B-550B053F8DE4}"/>
                    </a:ext>
                  </a:extLst>
                </p:cNvPr>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5" name="Line 89">
                  <a:extLst>
                    <a:ext uri="{FF2B5EF4-FFF2-40B4-BE49-F238E27FC236}">
                      <a16:creationId xmlns:a16="http://schemas.microsoft.com/office/drawing/2014/main" id="{9C8561B2-821D-43E8-8F98-1CA4492FDE47}"/>
                    </a:ext>
                  </a:extLst>
                </p:cNvPr>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6" name="Line 90">
                  <a:extLst>
                    <a:ext uri="{FF2B5EF4-FFF2-40B4-BE49-F238E27FC236}">
                      <a16:creationId xmlns:a16="http://schemas.microsoft.com/office/drawing/2014/main" id="{3C5B7D0F-6CBF-40FA-BF45-93FC05E02346}"/>
                    </a:ext>
                  </a:extLst>
                </p:cNvPr>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75867" name="Picture 91">
              <a:extLst>
                <a:ext uri="{FF2B5EF4-FFF2-40B4-BE49-F238E27FC236}">
                  <a16:creationId xmlns:a16="http://schemas.microsoft.com/office/drawing/2014/main" id="{F2D5DB6F-FF81-478D-93FA-C53500A9E287}"/>
                </a:ext>
              </a:extLst>
            </p:cNvPr>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75868" name="Rectangle 92">
            <a:extLst>
              <a:ext uri="{FF2B5EF4-FFF2-40B4-BE49-F238E27FC236}">
                <a16:creationId xmlns:a16="http://schemas.microsoft.com/office/drawing/2014/main" id="{362B4C54-2FB5-4F77-9143-276D8B1131FD}"/>
              </a:ext>
            </a:extLst>
          </p:cNvPr>
          <p:cNvSpPr>
            <a:spLocks noGrp="1" noChangeArrowheads="1"/>
          </p:cNvSpPr>
          <p:nvPr>
            <p:ph type="ctrTitle"/>
          </p:nvPr>
        </p:nvSpPr>
        <p:spPr>
          <a:xfrm>
            <a:off x="1828800" y="1828800"/>
            <a:ext cx="6934200" cy="2362200"/>
          </a:xfrm>
        </p:spPr>
        <p:txBody>
          <a:bodyPr/>
          <a:lstStyle>
            <a:lvl1pPr>
              <a:defRPr/>
            </a:lvl1pPr>
          </a:lstStyle>
          <a:p>
            <a:pPr lvl="0"/>
            <a:r>
              <a:rPr lang="en-US" altLang="en-US" noProof="0"/>
              <a:t>Click to edit Master title style</a:t>
            </a:r>
          </a:p>
        </p:txBody>
      </p:sp>
      <p:sp>
        <p:nvSpPr>
          <p:cNvPr id="75869" name="Rectangle 93">
            <a:extLst>
              <a:ext uri="{FF2B5EF4-FFF2-40B4-BE49-F238E27FC236}">
                <a16:creationId xmlns:a16="http://schemas.microsoft.com/office/drawing/2014/main" id="{7AF6EE59-EBD5-4E59-AD9A-DCFAFC0873A5}"/>
              </a:ext>
            </a:extLst>
          </p:cNvPr>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altLang="en-US" noProof="0"/>
              <a:t>Click to edit Master subtitle style</a:t>
            </a:r>
          </a:p>
        </p:txBody>
      </p:sp>
      <p:sp>
        <p:nvSpPr>
          <p:cNvPr id="75870" name="Rectangle 94">
            <a:extLst>
              <a:ext uri="{FF2B5EF4-FFF2-40B4-BE49-F238E27FC236}">
                <a16:creationId xmlns:a16="http://schemas.microsoft.com/office/drawing/2014/main" id="{FEA7DA08-9526-475D-94EC-F1C660089F98}"/>
              </a:ext>
            </a:extLst>
          </p:cNvPr>
          <p:cNvSpPr>
            <a:spLocks noGrp="1" noChangeArrowheads="1"/>
          </p:cNvSpPr>
          <p:nvPr>
            <p:ph type="dt" sz="half" idx="2"/>
          </p:nvPr>
        </p:nvSpPr>
        <p:spPr>
          <a:xfrm>
            <a:off x="533400" y="6324600"/>
            <a:ext cx="1905000" cy="457200"/>
          </a:xfrm>
        </p:spPr>
        <p:txBody>
          <a:bodyPr/>
          <a:lstStyle>
            <a:lvl1pPr>
              <a:defRPr/>
            </a:lvl1pPr>
          </a:lstStyle>
          <a:p>
            <a:endParaRPr lang="en-US" altLang="en-US"/>
          </a:p>
        </p:txBody>
      </p:sp>
      <p:sp>
        <p:nvSpPr>
          <p:cNvPr id="75871" name="Rectangle 95">
            <a:extLst>
              <a:ext uri="{FF2B5EF4-FFF2-40B4-BE49-F238E27FC236}">
                <a16:creationId xmlns:a16="http://schemas.microsoft.com/office/drawing/2014/main" id="{C5D75ABE-405F-4521-AE71-72E28C6D3FAD}"/>
              </a:ext>
            </a:extLst>
          </p:cNvPr>
          <p:cNvSpPr>
            <a:spLocks noGrp="1" noChangeArrowheads="1"/>
          </p:cNvSpPr>
          <p:nvPr>
            <p:ph type="ftr" sz="quarter" idx="3"/>
          </p:nvPr>
        </p:nvSpPr>
        <p:spPr>
          <a:xfrm>
            <a:off x="3200400" y="6324600"/>
            <a:ext cx="2895600" cy="457200"/>
          </a:xfrm>
        </p:spPr>
        <p:txBody>
          <a:bodyPr/>
          <a:lstStyle>
            <a:lvl1pPr>
              <a:defRPr/>
            </a:lvl1pPr>
          </a:lstStyle>
          <a:p>
            <a:endParaRPr lang="en-US" altLang="en-US"/>
          </a:p>
        </p:txBody>
      </p:sp>
      <p:sp>
        <p:nvSpPr>
          <p:cNvPr id="75872" name="Rectangle 96">
            <a:extLst>
              <a:ext uri="{FF2B5EF4-FFF2-40B4-BE49-F238E27FC236}">
                <a16:creationId xmlns:a16="http://schemas.microsoft.com/office/drawing/2014/main" id="{89092959-E679-4C25-999D-D0A272FBE928}"/>
              </a:ext>
            </a:extLst>
          </p:cNvPr>
          <p:cNvSpPr>
            <a:spLocks noGrp="1" noChangeArrowheads="1"/>
          </p:cNvSpPr>
          <p:nvPr>
            <p:ph type="sldNum" sz="quarter" idx="4"/>
          </p:nvPr>
        </p:nvSpPr>
        <p:spPr>
          <a:xfrm>
            <a:off x="6858000" y="6324600"/>
            <a:ext cx="1905000" cy="457200"/>
          </a:xfrm>
        </p:spPr>
        <p:txBody>
          <a:bodyPr/>
          <a:lstStyle>
            <a:lvl1pPr>
              <a:defRPr/>
            </a:lvl1pPr>
          </a:lstStyle>
          <a:p>
            <a:fld id="{3B1DB0EB-8DCD-4EFD-B0F5-AD642C03F916}" type="slidenum">
              <a:rPr lang="en-US" altLang="en-US"/>
              <a:pPr/>
              <a:t>‹#›</a:t>
            </a:fld>
            <a:endParaRPr lang="en-US" altLang="en-US"/>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F0FD-95E5-4A19-B5E2-F56DC97BF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BB5252-24AA-4EC0-8F51-E9D129629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01E31-657C-4271-8B53-AC4CAA98F6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AAF355-B283-4B24-8A90-948B257B7B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B63AA6C-FCB2-45B6-AD50-27974CF49372}"/>
              </a:ext>
            </a:extLst>
          </p:cNvPr>
          <p:cNvSpPr>
            <a:spLocks noGrp="1"/>
          </p:cNvSpPr>
          <p:nvPr>
            <p:ph type="sldNum" sz="quarter" idx="12"/>
          </p:nvPr>
        </p:nvSpPr>
        <p:spPr/>
        <p:txBody>
          <a:bodyPr/>
          <a:lstStyle>
            <a:lvl1pPr>
              <a:defRPr/>
            </a:lvl1pPr>
          </a:lstStyle>
          <a:p>
            <a:fld id="{4A4A9677-B5E4-4F10-9F44-6CABA3D197C2}" type="slidenum">
              <a:rPr lang="en-US" altLang="en-US"/>
              <a:pPr/>
              <a:t>‹#›</a:t>
            </a:fld>
            <a:endParaRPr lang="en-US" altLang="en-US"/>
          </a:p>
        </p:txBody>
      </p:sp>
    </p:spTree>
    <p:extLst>
      <p:ext uri="{BB962C8B-B14F-4D97-AF65-F5344CB8AC3E}">
        <p14:creationId xmlns:p14="http://schemas.microsoft.com/office/powerpoint/2010/main" val="560741263"/>
      </p:ext>
    </p:extLst>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4B39B-F60A-4609-8577-29CC59F14300}"/>
              </a:ext>
            </a:extLst>
          </p:cNvPr>
          <p:cNvSpPr>
            <a:spLocks noGrp="1"/>
          </p:cNvSpPr>
          <p:nvPr>
            <p:ph type="title" orient="vert"/>
          </p:nvPr>
        </p:nvSpPr>
        <p:spPr>
          <a:xfrm>
            <a:off x="6405563" y="930275"/>
            <a:ext cx="2052637" cy="53324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B146E-5F64-4F87-B5F4-65FA733E230B}"/>
              </a:ext>
            </a:extLst>
          </p:cNvPr>
          <p:cNvSpPr>
            <a:spLocks noGrp="1"/>
          </p:cNvSpPr>
          <p:nvPr>
            <p:ph type="body" orient="vert" idx="1"/>
          </p:nvPr>
        </p:nvSpPr>
        <p:spPr>
          <a:xfrm>
            <a:off x="246063" y="930275"/>
            <a:ext cx="6007100"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786B0-62E1-4B2B-BE2C-43E1CF1802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1B8B921-717F-4706-8A27-45FB8178D5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661427-2919-4FE8-A0BF-73128B92A9DD}"/>
              </a:ext>
            </a:extLst>
          </p:cNvPr>
          <p:cNvSpPr>
            <a:spLocks noGrp="1"/>
          </p:cNvSpPr>
          <p:nvPr>
            <p:ph type="sldNum" sz="quarter" idx="12"/>
          </p:nvPr>
        </p:nvSpPr>
        <p:spPr/>
        <p:txBody>
          <a:bodyPr/>
          <a:lstStyle>
            <a:lvl1pPr>
              <a:defRPr/>
            </a:lvl1pPr>
          </a:lstStyle>
          <a:p>
            <a:fld id="{9C8FDAD3-0E39-4F2C-ABF9-1F2C925F91B8}" type="slidenum">
              <a:rPr lang="en-US" altLang="en-US"/>
              <a:pPr/>
              <a:t>‹#›</a:t>
            </a:fld>
            <a:endParaRPr lang="en-US" altLang="en-US"/>
          </a:p>
        </p:txBody>
      </p:sp>
    </p:spTree>
    <p:extLst>
      <p:ext uri="{BB962C8B-B14F-4D97-AF65-F5344CB8AC3E}">
        <p14:creationId xmlns:p14="http://schemas.microsoft.com/office/powerpoint/2010/main" val="1694365014"/>
      </p:ext>
    </p:extLst>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EBE9-D8DE-4888-AFB9-1FB42D749691}"/>
              </a:ext>
            </a:extLst>
          </p:cNvPr>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C0119-2525-4F48-AD9B-0FB2036E251E}"/>
              </a:ext>
            </a:extLst>
          </p:cNvPr>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C94D8A2F-E7E6-4F5D-983F-B0F2372DDBA7}"/>
              </a:ext>
            </a:extLst>
          </p:cNvPr>
          <p:cNvSpPr>
            <a:spLocks noGrp="1"/>
          </p:cNvSpPr>
          <p:nvPr>
            <p:ph type="clipArt" sz="half" idx="2"/>
          </p:nvPr>
        </p:nvSpPr>
        <p:spPr>
          <a:xfrm>
            <a:off x="4648200" y="2147888"/>
            <a:ext cx="3810000" cy="4114800"/>
          </a:xfrm>
        </p:spPr>
        <p:txBody>
          <a:bodyPr/>
          <a:lstStyle/>
          <a:p>
            <a:endParaRPr lang="en-US"/>
          </a:p>
        </p:txBody>
      </p:sp>
      <p:sp>
        <p:nvSpPr>
          <p:cNvPr id="5" name="Date Placeholder 4">
            <a:extLst>
              <a:ext uri="{FF2B5EF4-FFF2-40B4-BE49-F238E27FC236}">
                <a16:creationId xmlns:a16="http://schemas.microsoft.com/office/drawing/2014/main" id="{C19CDB32-7045-4A42-9F23-ACABB8CEB99F}"/>
              </a:ext>
            </a:extLst>
          </p:cNvPr>
          <p:cNvSpPr>
            <a:spLocks noGrp="1"/>
          </p:cNvSpPr>
          <p:nvPr>
            <p:ph type="dt" sz="half" idx="10"/>
          </p:nvPr>
        </p:nvSpPr>
        <p:spPr>
          <a:xfrm>
            <a:off x="685800" y="63246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3F0D9F-0170-46E4-AC11-5CD3EBB09B76}"/>
              </a:ext>
            </a:extLst>
          </p:cNvPr>
          <p:cNvSpPr>
            <a:spLocks noGrp="1"/>
          </p:cNvSpPr>
          <p:nvPr>
            <p:ph type="ftr" sz="quarter" idx="11"/>
          </p:nvPr>
        </p:nvSpPr>
        <p:spPr>
          <a:xfrm>
            <a:off x="3124200" y="63246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62427ED-C627-46FE-ABAB-0DB18DDCDCDA}"/>
              </a:ext>
            </a:extLst>
          </p:cNvPr>
          <p:cNvSpPr>
            <a:spLocks noGrp="1"/>
          </p:cNvSpPr>
          <p:nvPr>
            <p:ph type="sldNum" sz="quarter" idx="12"/>
          </p:nvPr>
        </p:nvSpPr>
        <p:spPr>
          <a:xfrm>
            <a:off x="6553200" y="6324600"/>
            <a:ext cx="1905000" cy="457200"/>
          </a:xfrm>
        </p:spPr>
        <p:txBody>
          <a:bodyPr/>
          <a:lstStyle>
            <a:lvl1pPr>
              <a:defRPr/>
            </a:lvl1pPr>
          </a:lstStyle>
          <a:p>
            <a:fld id="{46B97193-4762-4356-A5E5-439581BAEEC7}" type="slidenum">
              <a:rPr lang="en-US" altLang="en-US"/>
              <a:pPr/>
              <a:t>‹#›</a:t>
            </a:fld>
            <a:endParaRPr lang="en-US" altLang="en-US"/>
          </a:p>
        </p:txBody>
      </p:sp>
    </p:spTree>
    <p:extLst>
      <p:ext uri="{BB962C8B-B14F-4D97-AF65-F5344CB8AC3E}">
        <p14:creationId xmlns:p14="http://schemas.microsoft.com/office/powerpoint/2010/main" val="2536520845"/>
      </p:ext>
    </p:extLst>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446F-E6C7-471A-B980-2EAE632F3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4A4FE-4344-4348-A5CE-B54D1E7378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5D75B-6DAE-4576-AEBF-8D44BEE0B3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1FFF80-A131-4F70-BA0E-5259AF830D8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A78C51-3B0F-4F38-A819-9BE2C35662F8}"/>
              </a:ext>
            </a:extLst>
          </p:cNvPr>
          <p:cNvSpPr>
            <a:spLocks noGrp="1"/>
          </p:cNvSpPr>
          <p:nvPr>
            <p:ph type="sldNum" sz="quarter" idx="12"/>
          </p:nvPr>
        </p:nvSpPr>
        <p:spPr/>
        <p:txBody>
          <a:bodyPr/>
          <a:lstStyle>
            <a:lvl1pPr>
              <a:defRPr/>
            </a:lvl1pPr>
          </a:lstStyle>
          <a:p>
            <a:fld id="{9B515ECB-13B1-4C66-8A8E-BAAD8CDF9745}" type="slidenum">
              <a:rPr lang="en-US" altLang="en-US"/>
              <a:pPr/>
              <a:t>‹#›</a:t>
            </a:fld>
            <a:endParaRPr lang="en-US" altLang="en-US"/>
          </a:p>
        </p:txBody>
      </p:sp>
    </p:spTree>
    <p:extLst>
      <p:ext uri="{BB962C8B-B14F-4D97-AF65-F5344CB8AC3E}">
        <p14:creationId xmlns:p14="http://schemas.microsoft.com/office/powerpoint/2010/main" val="1239070890"/>
      </p:ext>
    </p:extLst>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1956-9637-42C9-97B8-5BA701A0C39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616F47-B9AF-48A3-8EA2-7B4ED6F9889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D71DB89-D50A-4A31-8476-60E3E74FEB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4850A2-8F66-4169-9CAE-97C45D25D22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365353-632D-487B-ABE3-56CCDB1FCDE9}"/>
              </a:ext>
            </a:extLst>
          </p:cNvPr>
          <p:cNvSpPr>
            <a:spLocks noGrp="1"/>
          </p:cNvSpPr>
          <p:nvPr>
            <p:ph type="sldNum" sz="quarter" idx="12"/>
          </p:nvPr>
        </p:nvSpPr>
        <p:spPr/>
        <p:txBody>
          <a:bodyPr/>
          <a:lstStyle>
            <a:lvl1pPr>
              <a:defRPr/>
            </a:lvl1pPr>
          </a:lstStyle>
          <a:p>
            <a:fld id="{4E209CAC-6CCA-450C-8823-A39110F17EE1}" type="slidenum">
              <a:rPr lang="en-US" altLang="en-US"/>
              <a:pPr/>
              <a:t>‹#›</a:t>
            </a:fld>
            <a:endParaRPr lang="en-US" altLang="en-US"/>
          </a:p>
        </p:txBody>
      </p:sp>
    </p:spTree>
    <p:extLst>
      <p:ext uri="{BB962C8B-B14F-4D97-AF65-F5344CB8AC3E}">
        <p14:creationId xmlns:p14="http://schemas.microsoft.com/office/powerpoint/2010/main" val="373300221"/>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6248F-8BA3-40D2-A3BE-C3BF12980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A09C6-F9CD-4BC0-8496-CEF7F94708D9}"/>
              </a:ext>
            </a:extLst>
          </p:cNvPr>
          <p:cNvSpPr>
            <a:spLocks noGrp="1"/>
          </p:cNvSpPr>
          <p:nvPr>
            <p:ph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46A56-14B4-49C6-9213-F889977BE5E6}"/>
              </a:ext>
            </a:extLst>
          </p:cNvPr>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60880-0ECB-443E-BF97-AF7B8D3050D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4CE216-E947-4381-B33F-43089247CC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87FDDF-641C-4B35-94F2-9B37B38A673F}"/>
              </a:ext>
            </a:extLst>
          </p:cNvPr>
          <p:cNvSpPr>
            <a:spLocks noGrp="1"/>
          </p:cNvSpPr>
          <p:nvPr>
            <p:ph type="sldNum" sz="quarter" idx="12"/>
          </p:nvPr>
        </p:nvSpPr>
        <p:spPr/>
        <p:txBody>
          <a:bodyPr/>
          <a:lstStyle>
            <a:lvl1pPr>
              <a:defRPr/>
            </a:lvl1pPr>
          </a:lstStyle>
          <a:p>
            <a:fld id="{5CD7C008-F28C-41DD-819C-C3B9D45F29CF}" type="slidenum">
              <a:rPr lang="en-US" altLang="en-US"/>
              <a:pPr/>
              <a:t>‹#›</a:t>
            </a:fld>
            <a:endParaRPr lang="en-US" altLang="en-US"/>
          </a:p>
        </p:txBody>
      </p:sp>
    </p:spTree>
    <p:extLst>
      <p:ext uri="{BB962C8B-B14F-4D97-AF65-F5344CB8AC3E}">
        <p14:creationId xmlns:p14="http://schemas.microsoft.com/office/powerpoint/2010/main" val="4286071113"/>
      </p:ext>
    </p:extLst>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7ADB-7F4E-447F-9897-4074EBF76E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3F146-6D09-4973-97FD-F15AA712965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22F79-8F3E-4797-996F-31DB3AF6452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72642-E955-46E1-A252-E5EF9265243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8F8AE-90A5-4D54-A112-765937B045B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23B31-8C27-41B5-A1DC-815C25426A3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D1D2626-5BE6-4E4D-94B4-3C885009CD1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E97B307-2D2A-4A9F-A5A0-96A2B64890F2}"/>
              </a:ext>
            </a:extLst>
          </p:cNvPr>
          <p:cNvSpPr>
            <a:spLocks noGrp="1"/>
          </p:cNvSpPr>
          <p:nvPr>
            <p:ph type="sldNum" sz="quarter" idx="12"/>
          </p:nvPr>
        </p:nvSpPr>
        <p:spPr/>
        <p:txBody>
          <a:bodyPr/>
          <a:lstStyle>
            <a:lvl1pPr>
              <a:defRPr/>
            </a:lvl1pPr>
          </a:lstStyle>
          <a:p>
            <a:fld id="{1AB37753-00BC-4D42-A93B-A112C18732A5}" type="slidenum">
              <a:rPr lang="en-US" altLang="en-US"/>
              <a:pPr/>
              <a:t>‹#›</a:t>
            </a:fld>
            <a:endParaRPr lang="en-US" altLang="en-US"/>
          </a:p>
        </p:txBody>
      </p:sp>
    </p:spTree>
    <p:extLst>
      <p:ext uri="{BB962C8B-B14F-4D97-AF65-F5344CB8AC3E}">
        <p14:creationId xmlns:p14="http://schemas.microsoft.com/office/powerpoint/2010/main" val="190459242"/>
      </p:ext>
    </p:extLst>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0867-FD63-4F84-838E-58BF0B09F7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5E2273-6D6D-44E9-8E4A-2CC2E6368C6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FB798CC-0BFC-4D1C-9A7D-B1401646A30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2DE342-CD51-46C1-AD9B-7E0EA4AEB9BF}"/>
              </a:ext>
            </a:extLst>
          </p:cNvPr>
          <p:cNvSpPr>
            <a:spLocks noGrp="1"/>
          </p:cNvSpPr>
          <p:nvPr>
            <p:ph type="sldNum" sz="quarter" idx="12"/>
          </p:nvPr>
        </p:nvSpPr>
        <p:spPr/>
        <p:txBody>
          <a:bodyPr/>
          <a:lstStyle>
            <a:lvl1pPr>
              <a:defRPr/>
            </a:lvl1pPr>
          </a:lstStyle>
          <a:p>
            <a:fld id="{09C56794-958F-4E00-8EC2-A601DE4FDDB0}" type="slidenum">
              <a:rPr lang="en-US" altLang="en-US"/>
              <a:pPr/>
              <a:t>‹#›</a:t>
            </a:fld>
            <a:endParaRPr lang="en-US" altLang="en-US"/>
          </a:p>
        </p:txBody>
      </p:sp>
    </p:spTree>
    <p:extLst>
      <p:ext uri="{BB962C8B-B14F-4D97-AF65-F5344CB8AC3E}">
        <p14:creationId xmlns:p14="http://schemas.microsoft.com/office/powerpoint/2010/main" val="1524706891"/>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763A9-1FF5-45BF-82A8-8EAFE4BDBAE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56912AF-AD83-4ADF-868E-0B8BD5DF7BA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E5FB711-2EE9-4191-8055-2AE9847A1EC2}"/>
              </a:ext>
            </a:extLst>
          </p:cNvPr>
          <p:cNvSpPr>
            <a:spLocks noGrp="1"/>
          </p:cNvSpPr>
          <p:nvPr>
            <p:ph type="sldNum" sz="quarter" idx="12"/>
          </p:nvPr>
        </p:nvSpPr>
        <p:spPr/>
        <p:txBody>
          <a:bodyPr/>
          <a:lstStyle>
            <a:lvl1pPr>
              <a:defRPr/>
            </a:lvl1pPr>
          </a:lstStyle>
          <a:p>
            <a:fld id="{33568F56-40C4-4DE1-906B-A34499E7C32C}" type="slidenum">
              <a:rPr lang="en-US" altLang="en-US"/>
              <a:pPr/>
              <a:t>‹#›</a:t>
            </a:fld>
            <a:endParaRPr lang="en-US" altLang="en-US"/>
          </a:p>
        </p:txBody>
      </p:sp>
    </p:spTree>
    <p:extLst>
      <p:ext uri="{BB962C8B-B14F-4D97-AF65-F5344CB8AC3E}">
        <p14:creationId xmlns:p14="http://schemas.microsoft.com/office/powerpoint/2010/main" val="44535273"/>
      </p:ext>
    </p:extLst>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E64C-2095-41F4-AF3E-C54B4B915F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B3767E-B995-475F-B191-9F29F92C0F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56B4C-1D5A-41FE-9F6B-23B61833AA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6F7E6-ADAD-4CC6-ABB4-BE446BBE680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90AF97-B467-4210-B334-861CD856444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1AE93C7-FD95-4303-B003-A259DDDAC9D5}"/>
              </a:ext>
            </a:extLst>
          </p:cNvPr>
          <p:cNvSpPr>
            <a:spLocks noGrp="1"/>
          </p:cNvSpPr>
          <p:nvPr>
            <p:ph type="sldNum" sz="quarter" idx="12"/>
          </p:nvPr>
        </p:nvSpPr>
        <p:spPr/>
        <p:txBody>
          <a:bodyPr/>
          <a:lstStyle>
            <a:lvl1pPr>
              <a:defRPr/>
            </a:lvl1pPr>
          </a:lstStyle>
          <a:p>
            <a:fld id="{CDDE5B5D-54F7-46CC-AC87-065324F4735A}" type="slidenum">
              <a:rPr lang="en-US" altLang="en-US"/>
              <a:pPr/>
              <a:t>‹#›</a:t>
            </a:fld>
            <a:endParaRPr lang="en-US" altLang="en-US"/>
          </a:p>
        </p:txBody>
      </p:sp>
    </p:spTree>
    <p:extLst>
      <p:ext uri="{BB962C8B-B14F-4D97-AF65-F5344CB8AC3E}">
        <p14:creationId xmlns:p14="http://schemas.microsoft.com/office/powerpoint/2010/main" val="3477209082"/>
      </p:ext>
    </p:extLst>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5CA9-1715-443B-B934-CE0C4846425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98A0B-9020-4FA0-AFD8-C8C816A73A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D39CC8-C791-478E-BB9D-8EC4E5C605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999C4-F022-4D7C-B8CD-EF93CA428A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9D54C3-EA69-4227-8077-76975BD576E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32AFCFD-0D9F-4069-B9B5-8A189BC93509}"/>
              </a:ext>
            </a:extLst>
          </p:cNvPr>
          <p:cNvSpPr>
            <a:spLocks noGrp="1"/>
          </p:cNvSpPr>
          <p:nvPr>
            <p:ph type="sldNum" sz="quarter" idx="12"/>
          </p:nvPr>
        </p:nvSpPr>
        <p:spPr/>
        <p:txBody>
          <a:bodyPr/>
          <a:lstStyle>
            <a:lvl1pPr>
              <a:defRPr/>
            </a:lvl1pPr>
          </a:lstStyle>
          <a:p>
            <a:fld id="{521979D8-57AD-4B23-B495-C7605F461B5E}" type="slidenum">
              <a:rPr lang="en-US" altLang="en-US"/>
              <a:pPr/>
              <a:t>‹#›</a:t>
            </a:fld>
            <a:endParaRPr lang="en-US" altLang="en-US"/>
          </a:p>
        </p:txBody>
      </p:sp>
    </p:spTree>
    <p:extLst>
      <p:ext uri="{BB962C8B-B14F-4D97-AF65-F5344CB8AC3E}">
        <p14:creationId xmlns:p14="http://schemas.microsoft.com/office/powerpoint/2010/main" val="2487887548"/>
      </p:ext>
    </p:extLst>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C6031C2-4164-4E6D-81A9-5C37C0FFCBFF}"/>
              </a:ext>
            </a:extLst>
          </p:cNvPr>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EDD37A25-9A87-44A6-9CA1-EE41A48EE03E}"/>
              </a:ext>
            </a:extLst>
          </p:cNvPr>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4756" name="Rectangle 4">
            <a:extLst>
              <a:ext uri="{FF2B5EF4-FFF2-40B4-BE49-F238E27FC236}">
                <a16:creationId xmlns:a16="http://schemas.microsoft.com/office/drawing/2014/main" id="{7DEC152D-8AD1-44CD-B1E9-E95B23760750}"/>
              </a:ext>
            </a:extLst>
          </p:cNvPr>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400">
                <a:solidFill>
                  <a:schemeClr val="tx1"/>
                </a:solidFill>
              </a:defRPr>
            </a:lvl1pPr>
          </a:lstStyle>
          <a:p>
            <a:endParaRPr lang="en-US" altLang="en-US"/>
          </a:p>
        </p:txBody>
      </p:sp>
      <p:sp>
        <p:nvSpPr>
          <p:cNvPr id="74757" name="Rectangle 5">
            <a:extLst>
              <a:ext uri="{FF2B5EF4-FFF2-40B4-BE49-F238E27FC236}">
                <a16:creationId xmlns:a16="http://schemas.microsoft.com/office/drawing/2014/main" id="{9A781023-DDAD-4839-95E5-BF20E937F468}"/>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a:solidFill>
                  <a:schemeClr val="tx1"/>
                </a:solidFill>
              </a:defRPr>
            </a:lvl1pPr>
          </a:lstStyle>
          <a:p>
            <a:endParaRPr lang="en-US" altLang="en-US"/>
          </a:p>
        </p:txBody>
      </p:sp>
      <p:sp>
        <p:nvSpPr>
          <p:cNvPr id="74758" name="Rectangle 6">
            <a:extLst>
              <a:ext uri="{FF2B5EF4-FFF2-40B4-BE49-F238E27FC236}">
                <a16:creationId xmlns:a16="http://schemas.microsoft.com/office/drawing/2014/main" id="{F8F0B079-A5E6-4D97-A2F7-9989A15E215E}"/>
              </a:ext>
            </a:extLst>
          </p:cNvPr>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400">
                <a:solidFill>
                  <a:schemeClr val="tx1"/>
                </a:solidFill>
              </a:defRPr>
            </a:lvl1pPr>
          </a:lstStyle>
          <a:p>
            <a:fld id="{2AC51331-1E6D-4A53-8F42-D9EE8A81637E}" type="slidenum">
              <a:rPr lang="en-US" altLang="en-US"/>
              <a:pPr/>
              <a:t>‹#›</a:t>
            </a:fld>
            <a:endParaRPr lang="en-US" altLang="en-US"/>
          </a:p>
        </p:txBody>
      </p:sp>
      <p:grpSp>
        <p:nvGrpSpPr>
          <p:cNvPr id="74759" name="Group 7">
            <a:extLst>
              <a:ext uri="{FF2B5EF4-FFF2-40B4-BE49-F238E27FC236}">
                <a16:creationId xmlns:a16="http://schemas.microsoft.com/office/drawing/2014/main" id="{B1DDBB3F-5AF4-4D3E-BC5A-82F40389E33C}"/>
              </a:ext>
            </a:extLst>
          </p:cNvPr>
          <p:cNvGrpSpPr>
            <a:grpSpLocks/>
          </p:cNvGrpSpPr>
          <p:nvPr/>
        </p:nvGrpSpPr>
        <p:grpSpPr bwMode="auto">
          <a:xfrm>
            <a:off x="261938" y="87313"/>
            <a:ext cx="8488362" cy="831850"/>
            <a:chOff x="165" y="55"/>
            <a:chExt cx="5347" cy="524"/>
          </a:xfrm>
        </p:grpSpPr>
        <p:grpSp>
          <p:nvGrpSpPr>
            <p:cNvPr id="74760" name="Group 8">
              <a:extLst>
                <a:ext uri="{FF2B5EF4-FFF2-40B4-BE49-F238E27FC236}">
                  <a16:creationId xmlns:a16="http://schemas.microsoft.com/office/drawing/2014/main" id="{653F97D2-88B7-448B-9E07-423AB7C5FDEF}"/>
                </a:ext>
              </a:extLst>
            </p:cNvPr>
            <p:cNvGrpSpPr>
              <a:grpSpLocks/>
            </p:cNvGrpSpPr>
            <p:nvPr userDrawn="1"/>
          </p:nvGrpSpPr>
          <p:grpSpPr bwMode="auto">
            <a:xfrm>
              <a:off x="664" y="104"/>
              <a:ext cx="4848" cy="432"/>
              <a:chOff x="664" y="104"/>
              <a:chExt cx="4848" cy="432"/>
            </a:xfrm>
          </p:grpSpPr>
          <p:sp>
            <p:nvSpPr>
              <p:cNvPr id="74761" name="Freeform 9">
                <a:extLst>
                  <a:ext uri="{FF2B5EF4-FFF2-40B4-BE49-F238E27FC236}">
                    <a16:creationId xmlns:a16="http://schemas.microsoft.com/office/drawing/2014/main" id="{7443D5A0-5947-42B1-8865-6E6D75AC93BF}"/>
                  </a:ext>
                </a:extLst>
              </p:cNvPr>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762" name="Group 10">
                <a:extLst>
                  <a:ext uri="{FF2B5EF4-FFF2-40B4-BE49-F238E27FC236}">
                    <a16:creationId xmlns:a16="http://schemas.microsoft.com/office/drawing/2014/main" id="{EAF3E323-A130-428A-8F0A-A95059B45339}"/>
                  </a:ext>
                </a:extLst>
              </p:cNvPr>
              <p:cNvGrpSpPr>
                <a:grpSpLocks/>
              </p:cNvGrpSpPr>
              <p:nvPr/>
            </p:nvGrpSpPr>
            <p:grpSpPr bwMode="auto">
              <a:xfrm>
                <a:off x="1195" y="104"/>
                <a:ext cx="3827" cy="429"/>
                <a:chOff x="1021" y="240"/>
                <a:chExt cx="3827" cy="429"/>
              </a:xfrm>
            </p:grpSpPr>
            <p:grpSp>
              <p:nvGrpSpPr>
                <p:cNvPr id="74763" name="Group 11">
                  <a:extLst>
                    <a:ext uri="{FF2B5EF4-FFF2-40B4-BE49-F238E27FC236}">
                      <a16:creationId xmlns:a16="http://schemas.microsoft.com/office/drawing/2014/main" id="{6CD0CB6D-5A10-4D4C-94F8-458BB614839E}"/>
                    </a:ext>
                  </a:extLst>
                </p:cNvPr>
                <p:cNvGrpSpPr>
                  <a:grpSpLocks/>
                </p:cNvGrpSpPr>
                <p:nvPr/>
              </p:nvGrpSpPr>
              <p:grpSpPr bwMode="auto">
                <a:xfrm>
                  <a:off x="1021" y="241"/>
                  <a:ext cx="2208" cy="427"/>
                  <a:chOff x="1021" y="241"/>
                  <a:chExt cx="2208" cy="427"/>
                </a:xfrm>
              </p:grpSpPr>
              <p:sp>
                <p:nvSpPr>
                  <p:cNvPr id="74764" name="Freeform 12">
                    <a:extLst>
                      <a:ext uri="{FF2B5EF4-FFF2-40B4-BE49-F238E27FC236}">
                        <a16:creationId xmlns:a16="http://schemas.microsoft.com/office/drawing/2014/main" id="{E3341513-CE26-403C-9BAB-994F34ED052F}"/>
                      </a:ext>
                    </a:extLst>
                  </p:cNvPr>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Freeform 13">
                    <a:extLst>
                      <a:ext uri="{FF2B5EF4-FFF2-40B4-BE49-F238E27FC236}">
                        <a16:creationId xmlns:a16="http://schemas.microsoft.com/office/drawing/2014/main" id="{8DC49C09-C752-45E4-8B22-63C7755A24B0}"/>
                      </a:ext>
                    </a:extLst>
                  </p:cNvPr>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 name="Freeform 14">
                    <a:extLst>
                      <a:ext uri="{FF2B5EF4-FFF2-40B4-BE49-F238E27FC236}">
                        <a16:creationId xmlns:a16="http://schemas.microsoft.com/office/drawing/2014/main" id="{027F2D3A-9B98-4C29-9EE1-A394A0A16530}"/>
                      </a:ext>
                    </a:extLst>
                  </p:cNvPr>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7" name="Freeform 15">
                    <a:extLst>
                      <a:ext uri="{FF2B5EF4-FFF2-40B4-BE49-F238E27FC236}">
                        <a16:creationId xmlns:a16="http://schemas.microsoft.com/office/drawing/2014/main" id="{AB0EB3FF-7B3F-4751-BFFF-4F6296B01417}"/>
                      </a:ext>
                    </a:extLst>
                  </p:cNvPr>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8" name="Freeform 16">
                    <a:extLst>
                      <a:ext uri="{FF2B5EF4-FFF2-40B4-BE49-F238E27FC236}">
                        <a16:creationId xmlns:a16="http://schemas.microsoft.com/office/drawing/2014/main" id="{DFD0E03C-853C-4A63-B9C5-781120FD0915}"/>
                      </a:ext>
                    </a:extLst>
                  </p:cNvPr>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Freeform 17">
                    <a:extLst>
                      <a:ext uri="{FF2B5EF4-FFF2-40B4-BE49-F238E27FC236}">
                        <a16:creationId xmlns:a16="http://schemas.microsoft.com/office/drawing/2014/main" id="{BB6EB53A-6324-4943-B51E-1D2CE075BD34}"/>
                      </a:ext>
                    </a:extLst>
                  </p:cNvPr>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0" name="Freeform 18">
                    <a:extLst>
                      <a:ext uri="{FF2B5EF4-FFF2-40B4-BE49-F238E27FC236}">
                        <a16:creationId xmlns:a16="http://schemas.microsoft.com/office/drawing/2014/main" id="{29F63BA4-8706-452F-ABA1-5D6427C1F12E}"/>
                      </a:ext>
                    </a:extLst>
                  </p:cNvPr>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1" name="Freeform 19">
                    <a:extLst>
                      <a:ext uri="{FF2B5EF4-FFF2-40B4-BE49-F238E27FC236}">
                        <a16:creationId xmlns:a16="http://schemas.microsoft.com/office/drawing/2014/main" id="{F43563A0-A4F7-42B2-8009-8691C2B5DB39}"/>
                      </a:ext>
                    </a:extLst>
                  </p:cNvPr>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2" name="Freeform 20">
                    <a:extLst>
                      <a:ext uri="{FF2B5EF4-FFF2-40B4-BE49-F238E27FC236}">
                        <a16:creationId xmlns:a16="http://schemas.microsoft.com/office/drawing/2014/main" id="{97127AD8-B816-446E-83C5-1EA210690AD3}"/>
                      </a:ext>
                    </a:extLst>
                  </p:cNvPr>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3" name="Freeform 21">
                    <a:extLst>
                      <a:ext uri="{FF2B5EF4-FFF2-40B4-BE49-F238E27FC236}">
                        <a16:creationId xmlns:a16="http://schemas.microsoft.com/office/drawing/2014/main" id="{FDD77E32-8FB8-4BE2-93B0-E8CE8042FB1D}"/>
                      </a:ext>
                    </a:extLst>
                  </p:cNvPr>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4" name="Freeform 22">
                    <a:extLst>
                      <a:ext uri="{FF2B5EF4-FFF2-40B4-BE49-F238E27FC236}">
                        <a16:creationId xmlns:a16="http://schemas.microsoft.com/office/drawing/2014/main" id="{E9886C9F-4FE0-45B1-BA71-9957B25E9D03}"/>
                      </a:ext>
                    </a:extLst>
                  </p:cNvPr>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5" name="Freeform 23">
                    <a:extLst>
                      <a:ext uri="{FF2B5EF4-FFF2-40B4-BE49-F238E27FC236}">
                        <a16:creationId xmlns:a16="http://schemas.microsoft.com/office/drawing/2014/main" id="{4BA18437-B21E-4522-9840-501033FC48B3}"/>
                      </a:ext>
                    </a:extLst>
                  </p:cNvPr>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6" name="Freeform 24">
                    <a:extLst>
                      <a:ext uri="{FF2B5EF4-FFF2-40B4-BE49-F238E27FC236}">
                        <a16:creationId xmlns:a16="http://schemas.microsoft.com/office/drawing/2014/main" id="{6FC908AE-9820-4A30-88B1-244F1F462401}"/>
                      </a:ext>
                    </a:extLst>
                  </p:cNvPr>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7" name="Freeform 25">
                    <a:extLst>
                      <a:ext uri="{FF2B5EF4-FFF2-40B4-BE49-F238E27FC236}">
                        <a16:creationId xmlns:a16="http://schemas.microsoft.com/office/drawing/2014/main" id="{AD696807-02B8-4DF8-8CDD-FDE2CE01424A}"/>
                      </a:ext>
                    </a:extLst>
                  </p:cNvPr>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8" name="Freeform 26">
                    <a:extLst>
                      <a:ext uri="{FF2B5EF4-FFF2-40B4-BE49-F238E27FC236}">
                        <a16:creationId xmlns:a16="http://schemas.microsoft.com/office/drawing/2014/main" id="{51EAE1E8-BD2F-4595-9CDE-F48A361BA5F6}"/>
                      </a:ext>
                    </a:extLst>
                  </p:cNvPr>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9" name="Freeform 27">
                    <a:extLst>
                      <a:ext uri="{FF2B5EF4-FFF2-40B4-BE49-F238E27FC236}">
                        <a16:creationId xmlns:a16="http://schemas.microsoft.com/office/drawing/2014/main" id="{EDC45CF0-49F2-469F-8BFC-BF5ACD594F60}"/>
                      </a:ext>
                    </a:extLst>
                  </p:cNvPr>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0" name="Freeform 28">
                    <a:extLst>
                      <a:ext uri="{FF2B5EF4-FFF2-40B4-BE49-F238E27FC236}">
                        <a16:creationId xmlns:a16="http://schemas.microsoft.com/office/drawing/2014/main" id="{4D208DEC-1E8D-4504-B8C6-989ED0391D22}"/>
                      </a:ext>
                    </a:extLst>
                  </p:cNvPr>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1" name="Freeform 29">
                    <a:extLst>
                      <a:ext uri="{FF2B5EF4-FFF2-40B4-BE49-F238E27FC236}">
                        <a16:creationId xmlns:a16="http://schemas.microsoft.com/office/drawing/2014/main" id="{A36598C9-A498-403E-99C9-688CE871409B}"/>
                      </a:ext>
                    </a:extLst>
                  </p:cNvPr>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2" name="Freeform 30">
                    <a:extLst>
                      <a:ext uri="{FF2B5EF4-FFF2-40B4-BE49-F238E27FC236}">
                        <a16:creationId xmlns:a16="http://schemas.microsoft.com/office/drawing/2014/main" id="{685D99D0-05AA-48D5-A04E-8C91E0896BA6}"/>
                      </a:ext>
                    </a:extLst>
                  </p:cNvPr>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3" name="Freeform 31">
                    <a:extLst>
                      <a:ext uri="{FF2B5EF4-FFF2-40B4-BE49-F238E27FC236}">
                        <a16:creationId xmlns:a16="http://schemas.microsoft.com/office/drawing/2014/main" id="{AC10F89A-889E-42C9-B09D-CD760BB225B2}"/>
                      </a:ext>
                    </a:extLst>
                  </p:cNvPr>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4" name="Freeform 32">
                    <a:extLst>
                      <a:ext uri="{FF2B5EF4-FFF2-40B4-BE49-F238E27FC236}">
                        <a16:creationId xmlns:a16="http://schemas.microsoft.com/office/drawing/2014/main" id="{74613B47-D414-48DE-9363-FB92108BB6FF}"/>
                      </a:ext>
                    </a:extLst>
                  </p:cNvPr>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5" name="Freeform 33">
                    <a:extLst>
                      <a:ext uri="{FF2B5EF4-FFF2-40B4-BE49-F238E27FC236}">
                        <a16:creationId xmlns:a16="http://schemas.microsoft.com/office/drawing/2014/main" id="{25DD6684-BFF0-4F57-BB94-27DC91F15707}"/>
                      </a:ext>
                    </a:extLst>
                  </p:cNvPr>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6" name="Freeform 34">
                    <a:extLst>
                      <a:ext uri="{FF2B5EF4-FFF2-40B4-BE49-F238E27FC236}">
                        <a16:creationId xmlns:a16="http://schemas.microsoft.com/office/drawing/2014/main" id="{538182D9-B25D-4EDB-A571-B1CC76D7C1EA}"/>
                      </a:ext>
                    </a:extLst>
                  </p:cNvPr>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7" name="Freeform 35">
                    <a:extLst>
                      <a:ext uri="{FF2B5EF4-FFF2-40B4-BE49-F238E27FC236}">
                        <a16:creationId xmlns:a16="http://schemas.microsoft.com/office/drawing/2014/main" id="{000F3D45-1EB3-4DDF-82C6-8B92BDA99DD5}"/>
                      </a:ext>
                    </a:extLst>
                  </p:cNvPr>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8" name="Freeform 36">
                    <a:extLst>
                      <a:ext uri="{FF2B5EF4-FFF2-40B4-BE49-F238E27FC236}">
                        <a16:creationId xmlns:a16="http://schemas.microsoft.com/office/drawing/2014/main" id="{7B0AB377-9D09-4245-BB40-F57DD4ED9B52}"/>
                      </a:ext>
                    </a:extLst>
                  </p:cNvPr>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9" name="Freeform 37">
                    <a:extLst>
                      <a:ext uri="{FF2B5EF4-FFF2-40B4-BE49-F238E27FC236}">
                        <a16:creationId xmlns:a16="http://schemas.microsoft.com/office/drawing/2014/main" id="{A299F7B4-34D0-45DF-81E3-A173839CB919}"/>
                      </a:ext>
                    </a:extLst>
                  </p:cNvPr>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0" name="Freeform 38">
                    <a:extLst>
                      <a:ext uri="{FF2B5EF4-FFF2-40B4-BE49-F238E27FC236}">
                        <a16:creationId xmlns:a16="http://schemas.microsoft.com/office/drawing/2014/main" id="{4477C7B3-49E0-4AD2-9521-585D5FFF7315}"/>
                      </a:ext>
                    </a:extLst>
                  </p:cNvPr>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1" name="Freeform 39">
                    <a:extLst>
                      <a:ext uri="{FF2B5EF4-FFF2-40B4-BE49-F238E27FC236}">
                        <a16:creationId xmlns:a16="http://schemas.microsoft.com/office/drawing/2014/main" id="{FF215192-6D7B-4E06-B08D-6F992BD7D2D3}"/>
                      </a:ext>
                    </a:extLst>
                  </p:cNvPr>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2" name="Freeform 40">
                    <a:extLst>
                      <a:ext uri="{FF2B5EF4-FFF2-40B4-BE49-F238E27FC236}">
                        <a16:creationId xmlns:a16="http://schemas.microsoft.com/office/drawing/2014/main" id="{94EF7AEA-05C0-4651-AB8A-28A9CCCC83EA}"/>
                      </a:ext>
                    </a:extLst>
                  </p:cNvPr>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3" name="Freeform 41">
                    <a:extLst>
                      <a:ext uri="{FF2B5EF4-FFF2-40B4-BE49-F238E27FC236}">
                        <a16:creationId xmlns:a16="http://schemas.microsoft.com/office/drawing/2014/main" id="{C60541A0-FC2D-41F7-A28A-187B4F4D51CA}"/>
                      </a:ext>
                    </a:extLst>
                  </p:cNvPr>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4" name="Freeform 42">
                    <a:extLst>
                      <a:ext uri="{FF2B5EF4-FFF2-40B4-BE49-F238E27FC236}">
                        <a16:creationId xmlns:a16="http://schemas.microsoft.com/office/drawing/2014/main" id="{10D4672A-9ABF-477B-A67C-C3B2C7F597DE}"/>
                      </a:ext>
                    </a:extLst>
                  </p:cNvPr>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5" name="Freeform 43">
                    <a:extLst>
                      <a:ext uri="{FF2B5EF4-FFF2-40B4-BE49-F238E27FC236}">
                        <a16:creationId xmlns:a16="http://schemas.microsoft.com/office/drawing/2014/main" id="{CD4D34F2-9A0C-47C2-859D-7D36A4BB65F9}"/>
                      </a:ext>
                    </a:extLst>
                  </p:cNvPr>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6" name="Freeform 44">
                    <a:extLst>
                      <a:ext uri="{FF2B5EF4-FFF2-40B4-BE49-F238E27FC236}">
                        <a16:creationId xmlns:a16="http://schemas.microsoft.com/office/drawing/2014/main" id="{9E01D553-9025-40F3-B359-A4002EE9E13E}"/>
                      </a:ext>
                    </a:extLst>
                  </p:cNvPr>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7" name="Freeform 45">
                    <a:extLst>
                      <a:ext uri="{FF2B5EF4-FFF2-40B4-BE49-F238E27FC236}">
                        <a16:creationId xmlns:a16="http://schemas.microsoft.com/office/drawing/2014/main" id="{A5A49D4C-554E-4DEF-9868-4D898C9B9B3B}"/>
                      </a:ext>
                    </a:extLst>
                  </p:cNvPr>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8" name="Freeform 46">
                    <a:extLst>
                      <a:ext uri="{FF2B5EF4-FFF2-40B4-BE49-F238E27FC236}">
                        <a16:creationId xmlns:a16="http://schemas.microsoft.com/office/drawing/2014/main" id="{038474E7-28D6-4D1E-B437-D172C8F07516}"/>
                      </a:ext>
                    </a:extLst>
                  </p:cNvPr>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9" name="Freeform 47">
                    <a:extLst>
                      <a:ext uri="{FF2B5EF4-FFF2-40B4-BE49-F238E27FC236}">
                        <a16:creationId xmlns:a16="http://schemas.microsoft.com/office/drawing/2014/main" id="{25E94DD0-776E-4015-91CD-703319F691C1}"/>
                      </a:ext>
                    </a:extLst>
                  </p:cNvPr>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0" name="Freeform 48">
                    <a:extLst>
                      <a:ext uri="{FF2B5EF4-FFF2-40B4-BE49-F238E27FC236}">
                        <a16:creationId xmlns:a16="http://schemas.microsoft.com/office/drawing/2014/main" id="{4CA63962-2BE4-4B40-B31D-5B4160C21AC6}"/>
                      </a:ext>
                    </a:extLst>
                  </p:cNvPr>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1" name="Freeform 49">
                    <a:extLst>
                      <a:ext uri="{FF2B5EF4-FFF2-40B4-BE49-F238E27FC236}">
                        <a16:creationId xmlns:a16="http://schemas.microsoft.com/office/drawing/2014/main" id="{2C5F59DA-4A26-4272-A7CD-8C1414C1ED9D}"/>
                      </a:ext>
                    </a:extLst>
                  </p:cNvPr>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2" name="Freeform 50">
                    <a:extLst>
                      <a:ext uri="{FF2B5EF4-FFF2-40B4-BE49-F238E27FC236}">
                        <a16:creationId xmlns:a16="http://schemas.microsoft.com/office/drawing/2014/main" id="{8EF44A23-C708-426E-BDAD-E636B81B8184}"/>
                      </a:ext>
                    </a:extLst>
                  </p:cNvPr>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3" name="Freeform 51">
                    <a:extLst>
                      <a:ext uri="{FF2B5EF4-FFF2-40B4-BE49-F238E27FC236}">
                        <a16:creationId xmlns:a16="http://schemas.microsoft.com/office/drawing/2014/main" id="{EE149E79-446F-429D-B29F-D6F4F4CA47D4}"/>
                      </a:ext>
                    </a:extLst>
                  </p:cNvPr>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4" name="Freeform 52">
                    <a:extLst>
                      <a:ext uri="{FF2B5EF4-FFF2-40B4-BE49-F238E27FC236}">
                        <a16:creationId xmlns:a16="http://schemas.microsoft.com/office/drawing/2014/main" id="{D751D818-F595-4786-BAB3-220718B9A438}"/>
                      </a:ext>
                    </a:extLst>
                  </p:cNvPr>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5" name="Freeform 53">
                    <a:extLst>
                      <a:ext uri="{FF2B5EF4-FFF2-40B4-BE49-F238E27FC236}">
                        <a16:creationId xmlns:a16="http://schemas.microsoft.com/office/drawing/2014/main" id="{994702F9-A706-4240-9CC2-317CCDE7B5A4}"/>
                      </a:ext>
                    </a:extLst>
                  </p:cNvPr>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6" name="Freeform 54">
                    <a:extLst>
                      <a:ext uri="{FF2B5EF4-FFF2-40B4-BE49-F238E27FC236}">
                        <a16:creationId xmlns:a16="http://schemas.microsoft.com/office/drawing/2014/main" id="{B3ACA7F4-3433-4C9F-ADE9-8EC93348466B}"/>
                      </a:ext>
                    </a:extLst>
                  </p:cNvPr>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7" name="Freeform 55">
                    <a:extLst>
                      <a:ext uri="{FF2B5EF4-FFF2-40B4-BE49-F238E27FC236}">
                        <a16:creationId xmlns:a16="http://schemas.microsoft.com/office/drawing/2014/main" id="{734C9573-950B-46EE-A4AD-ADC8A9E5F5DD}"/>
                      </a:ext>
                    </a:extLst>
                  </p:cNvPr>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8" name="Freeform 56">
                    <a:extLst>
                      <a:ext uri="{FF2B5EF4-FFF2-40B4-BE49-F238E27FC236}">
                        <a16:creationId xmlns:a16="http://schemas.microsoft.com/office/drawing/2014/main" id="{BCD162FE-598E-404D-8ADC-0CBE61E4FE32}"/>
                      </a:ext>
                    </a:extLst>
                  </p:cNvPr>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9" name="Freeform 57">
                    <a:extLst>
                      <a:ext uri="{FF2B5EF4-FFF2-40B4-BE49-F238E27FC236}">
                        <a16:creationId xmlns:a16="http://schemas.microsoft.com/office/drawing/2014/main" id="{B9113DAB-72B3-4914-9F28-EEC40D7AF738}"/>
                      </a:ext>
                    </a:extLst>
                  </p:cNvPr>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0" name="Freeform 58">
                    <a:extLst>
                      <a:ext uri="{FF2B5EF4-FFF2-40B4-BE49-F238E27FC236}">
                        <a16:creationId xmlns:a16="http://schemas.microsoft.com/office/drawing/2014/main" id="{6711616D-0F68-41B8-937D-BAF905E9D90C}"/>
                      </a:ext>
                    </a:extLst>
                  </p:cNvPr>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1" name="Freeform 59">
                    <a:extLst>
                      <a:ext uri="{FF2B5EF4-FFF2-40B4-BE49-F238E27FC236}">
                        <a16:creationId xmlns:a16="http://schemas.microsoft.com/office/drawing/2014/main" id="{236F5411-79C9-410D-89B1-A654DAF15F6B}"/>
                      </a:ext>
                    </a:extLst>
                  </p:cNvPr>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2" name="Freeform 60">
                    <a:extLst>
                      <a:ext uri="{FF2B5EF4-FFF2-40B4-BE49-F238E27FC236}">
                        <a16:creationId xmlns:a16="http://schemas.microsoft.com/office/drawing/2014/main" id="{6A591115-F3EF-47B2-80DB-1BFB1D392F57}"/>
                      </a:ext>
                    </a:extLst>
                  </p:cNvPr>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3" name="Freeform 61">
                    <a:extLst>
                      <a:ext uri="{FF2B5EF4-FFF2-40B4-BE49-F238E27FC236}">
                        <a16:creationId xmlns:a16="http://schemas.microsoft.com/office/drawing/2014/main" id="{E09B3202-D2AF-438C-8D35-2950A1B97F18}"/>
                      </a:ext>
                    </a:extLst>
                  </p:cNvPr>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4" name="Freeform 62">
                    <a:extLst>
                      <a:ext uri="{FF2B5EF4-FFF2-40B4-BE49-F238E27FC236}">
                        <a16:creationId xmlns:a16="http://schemas.microsoft.com/office/drawing/2014/main" id="{23B8680B-BAC6-48D8-A6A9-995F0D6DF3AD}"/>
                      </a:ext>
                    </a:extLst>
                  </p:cNvPr>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5" name="Freeform 63">
                    <a:extLst>
                      <a:ext uri="{FF2B5EF4-FFF2-40B4-BE49-F238E27FC236}">
                        <a16:creationId xmlns:a16="http://schemas.microsoft.com/office/drawing/2014/main" id="{D51FFFB9-C83E-4375-BEA0-05A608DB1F7B}"/>
                      </a:ext>
                    </a:extLst>
                  </p:cNvPr>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6" name="Freeform 64">
                    <a:extLst>
                      <a:ext uri="{FF2B5EF4-FFF2-40B4-BE49-F238E27FC236}">
                        <a16:creationId xmlns:a16="http://schemas.microsoft.com/office/drawing/2014/main" id="{6BB66348-7748-436E-96FD-6B1494DFB8CB}"/>
                      </a:ext>
                    </a:extLst>
                  </p:cNvPr>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7" name="Freeform 65">
                    <a:extLst>
                      <a:ext uri="{FF2B5EF4-FFF2-40B4-BE49-F238E27FC236}">
                        <a16:creationId xmlns:a16="http://schemas.microsoft.com/office/drawing/2014/main" id="{2E349593-62A0-4A66-BEE4-87612FF81032}"/>
                      </a:ext>
                    </a:extLst>
                  </p:cNvPr>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8" name="Freeform 66">
                    <a:extLst>
                      <a:ext uri="{FF2B5EF4-FFF2-40B4-BE49-F238E27FC236}">
                        <a16:creationId xmlns:a16="http://schemas.microsoft.com/office/drawing/2014/main" id="{EC35BF63-7EF7-4D94-B4AF-0E763336E13A}"/>
                      </a:ext>
                    </a:extLst>
                  </p:cNvPr>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9" name="Freeform 67">
                    <a:extLst>
                      <a:ext uri="{FF2B5EF4-FFF2-40B4-BE49-F238E27FC236}">
                        <a16:creationId xmlns:a16="http://schemas.microsoft.com/office/drawing/2014/main" id="{8C276CD1-AACE-4BA7-82CB-21440A24411A}"/>
                      </a:ext>
                    </a:extLst>
                  </p:cNvPr>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820" name="Group 68">
                  <a:extLst>
                    <a:ext uri="{FF2B5EF4-FFF2-40B4-BE49-F238E27FC236}">
                      <a16:creationId xmlns:a16="http://schemas.microsoft.com/office/drawing/2014/main" id="{924FB473-E666-4468-9E81-251015ED837B}"/>
                    </a:ext>
                  </a:extLst>
                </p:cNvPr>
                <p:cNvGrpSpPr>
                  <a:grpSpLocks/>
                </p:cNvGrpSpPr>
                <p:nvPr/>
              </p:nvGrpSpPr>
              <p:grpSpPr bwMode="auto">
                <a:xfrm>
                  <a:off x="3709" y="240"/>
                  <a:ext cx="1139" cy="429"/>
                  <a:chOff x="3709" y="240"/>
                  <a:chExt cx="1139" cy="429"/>
                </a:xfrm>
              </p:grpSpPr>
              <p:sp>
                <p:nvSpPr>
                  <p:cNvPr id="74821" name="Freeform 69">
                    <a:extLst>
                      <a:ext uri="{FF2B5EF4-FFF2-40B4-BE49-F238E27FC236}">
                        <a16:creationId xmlns:a16="http://schemas.microsoft.com/office/drawing/2014/main" id="{CA31C5BC-8B8A-4A05-B678-BCEC4468BF81}"/>
                      </a:ext>
                    </a:extLst>
                  </p:cNvPr>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2" name="Freeform 70">
                    <a:extLst>
                      <a:ext uri="{FF2B5EF4-FFF2-40B4-BE49-F238E27FC236}">
                        <a16:creationId xmlns:a16="http://schemas.microsoft.com/office/drawing/2014/main" id="{A92D8569-3E07-4132-A2A4-946B3E899110}"/>
                      </a:ext>
                    </a:extLst>
                  </p:cNvPr>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3" name="Freeform 71">
                    <a:extLst>
                      <a:ext uri="{FF2B5EF4-FFF2-40B4-BE49-F238E27FC236}">
                        <a16:creationId xmlns:a16="http://schemas.microsoft.com/office/drawing/2014/main" id="{43AE9BCB-A0E5-4DC1-80A2-6B4857E622F4}"/>
                      </a:ext>
                    </a:extLst>
                  </p:cNvPr>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4" name="Freeform 72">
                    <a:extLst>
                      <a:ext uri="{FF2B5EF4-FFF2-40B4-BE49-F238E27FC236}">
                        <a16:creationId xmlns:a16="http://schemas.microsoft.com/office/drawing/2014/main" id="{5161520E-5E29-4129-A59C-09AC603A649C}"/>
                      </a:ext>
                    </a:extLst>
                  </p:cNvPr>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5" name="Freeform 73">
                    <a:extLst>
                      <a:ext uri="{FF2B5EF4-FFF2-40B4-BE49-F238E27FC236}">
                        <a16:creationId xmlns:a16="http://schemas.microsoft.com/office/drawing/2014/main" id="{6EFFDADE-2B8E-455C-B22B-36DD75726863}"/>
                      </a:ext>
                    </a:extLst>
                  </p:cNvPr>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6" name="Freeform 74">
                    <a:extLst>
                      <a:ext uri="{FF2B5EF4-FFF2-40B4-BE49-F238E27FC236}">
                        <a16:creationId xmlns:a16="http://schemas.microsoft.com/office/drawing/2014/main" id="{E59D83F8-2162-4ABD-AD8D-C767C4C8FA9D}"/>
                      </a:ext>
                    </a:extLst>
                  </p:cNvPr>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7" name="Freeform 75">
                    <a:extLst>
                      <a:ext uri="{FF2B5EF4-FFF2-40B4-BE49-F238E27FC236}">
                        <a16:creationId xmlns:a16="http://schemas.microsoft.com/office/drawing/2014/main" id="{10AC16E7-C717-4DF5-B1F7-3383C0CBE8E6}"/>
                      </a:ext>
                    </a:extLst>
                  </p:cNvPr>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8" name="Freeform 76">
                    <a:extLst>
                      <a:ext uri="{FF2B5EF4-FFF2-40B4-BE49-F238E27FC236}">
                        <a16:creationId xmlns:a16="http://schemas.microsoft.com/office/drawing/2014/main" id="{6999E370-F264-43BC-9C71-E37EC799A2F0}"/>
                      </a:ext>
                    </a:extLst>
                  </p:cNvPr>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9" name="Freeform 77">
                    <a:extLst>
                      <a:ext uri="{FF2B5EF4-FFF2-40B4-BE49-F238E27FC236}">
                        <a16:creationId xmlns:a16="http://schemas.microsoft.com/office/drawing/2014/main" id="{2BFDB317-D5F1-4999-A54D-BB318208025B}"/>
                      </a:ext>
                    </a:extLst>
                  </p:cNvPr>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0" name="Freeform 78">
                    <a:extLst>
                      <a:ext uri="{FF2B5EF4-FFF2-40B4-BE49-F238E27FC236}">
                        <a16:creationId xmlns:a16="http://schemas.microsoft.com/office/drawing/2014/main" id="{4EA4FA40-D26D-4241-97FD-97E9C187662E}"/>
                      </a:ext>
                    </a:extLst>
                  </p:cNvPr>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1" name="Freeform 79">
                    <a:extLst>
                      <a:ext uri="{FF2B5EF4-FFF2-40B4-BE49-F238E27FC236}">
                        <a16:creationId xmlns:a16="http://schemas.microsoft.com/office/drawing/2014/main" id="{817194D7-3043-424D-95FA-7E91C89A1E01}"/>
                      </a:ext>
                    </a:extLst>
                  </p:cNvPr>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2" name="Freeform 80">
                    <a:extLst>
                      <a:ext uri="{FF2B5EF4-FFF2-40B4-BE49-F238E27FC236}">
                        <a16:creationId xmlns:a16="http://schemas.microsoft.com/office/drawing/2014/main" id="{60DE91BE-5776-4ABA-A20B-3E5EB96AC3A8}"/>
                      </a:ext>
                    </a:extLst>
                  </p:cNvPr>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3" name="Freeform 81">
                    <a:extLst>
                      <a:ext uri="{FF2B5EF4-FFF2-40B4-BE49-F238E27FC236}">
                        <a16:creationId xmlns:a16="http://schemas.microsoft.com/office/drawing/2014/main" id="{C7C495F4-7D40-4346-9201-00117816A7F7}"/>
                      </a:ext>
                    </a:extLst>
                  </p:cNvPr>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4" name="Freeform 82">
                    <a:extLst>
                      <a:ext uri="{FF2B5EF4-FFF2-40B4-BE49-F238E27FC236}">
                        <a16:creationId xmlns:a16="http://schemas.microsoft.com/office/drawing/2014/main" id="{975C176E-845E-4B6A-ABA4-20C392F3AD54}"/>
                      </a:ext>
                    </a:extLst>
                  </p:cNvPr>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5" name="Freeform 83">
                    <a:extLst>
                      <a:ext uri="{FF2B5EF4-FFF2-40B4-BE49-F238E27FC236}">
                        <a16:creationId xmlns:a16="http://schemas.microsoft.com/office/drawing/2014/main" id="{FDFB4E51-F93A-4AA6-8DCC-AD4201DA114A}"/>
                      </a:ext>
                    </a:extLst>
                  </p:cNvPr>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6" name="Freeform 84">
                    <a:extLst>
                      <a:ext uri="{FF2B5EF4-FFF2-40B4-BE49-F238E27FC236}">
                        <a16:creationId xmlns:a16="http://schemas.microsoft.com/office/drawing/2014/main" id="{5DBC8D32-3D0E-412C-941C-F5D523599E70}"/>
                      </a:ext>
                    </a:extLst>
                  </p:cNvPr>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7" name="Freeform 85">
                    <a:extLst>
                      <a:ext uri="{FF2B5EF4-FFF2-40B4-BE49-F238E27FC236}">
                        <a16:creationId xmlns:a16="http://schemas.microsoft.com/office/drawing/2014/main" id="{61180849-F5EE-4BAD-8F0E-CDC8F63C283D}"/>
                      </a:ext>
                    </a:extLst>
                  </p:cNvPr>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8" name="Freeform 86">
                    <a:extLst>
                      <a:ext uri="{FF2B5EF4-FFF2-40B4-BE49-F238E27FC236}">
                        <a16:creationId xmlns:a16="http://schemas.microsoft.com/office/drawing/2014/main" id="{E914A3E4-AD9B-4B7A-BC0E-F9E6569DF84D}"/>
                      </a:ext>
                    </a:extLst>
                  </p:cNvPr>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9" name="Freeform 87">
                    <a:extLst>
                      <a:ext uri="{FF2B5EF4-FFF2-40B4-BE49-F238E27FC236}">
                        <a16:creationId xmlns:a16="http://schemas.microsoft.com/office/drawing/2014/main" id="{810D96B6-DCB6-4AD1-9FFD-C62FF6B71E0E}"/>
                      </a:ext>
                    </a:extLst>
                  </p:cNvPr>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0" name="Freeform 88">
                    <a:extLst>
                      <a:ext uri="{FF2B5EF4-FFF2-40B4-BE49-F238E27FC236}">
                        <a16:creationId xmlns:a16="http://schemas.microsoft.com/office/drawing/2014/main" id="{6266F53A-B13E-4C29-9FEC-AFD263CD7AC6}"/>
                      </a:ext>
                    </a:extLst>
                  </p:cNvPr>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1" name="Freeform 89">
                    <a:extLst>
                      <a:ext uri="{FF2B5EF4-FFF2-40B4-BE49-F238E27FC236}">
                        <a16:creationId xmlns:a16="http://schemas.microsoft.com/office/drawing/2014/main" id="{EA7704B8-13F6-4B0F-A13F-E998AB1BDC24}"/>
                      </a:ext>
                    </a:extLst>
                  </p:cNvPr>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2" name="Freeform 90">
                    <a:extLst>
                      <a:ext uri="{FF2B5EF4-FFF2-40B4-BE49-F238E27FC236}">
                        <a16:creationId xmlns:a16="http://schemas.microsoft.com/office/drawing/2014/main" id="{4460A3C9-90D9-48DF-B065-D2826DD16F98}"/>
                      </a:ext>
                    </a:extLst>
                  </p:cNvPr>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3" name="Freeform 91">
                    <a:extLst>
                      <a:ext uri="{FF2B5EF4-FFF2-40B4-BE49-F238E27FC236}">
                        <a16:creationId xmlns:a16="http://schemas.microsoft.com/office/drawing/2014/main" id="{E0D8B9C9-DCC1-4AEF-A173-DA45E680DC3F}"/>
                      </a:ext>
                    </a:extLst>
                  </p:cNvPr>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4" name="Freeform 92">
                    <a:extLst>
                      <a:ext uri="{FF2B5EF4-FFF2-40B4-BE49-F238E27FC236}">
                        <a16:creationId xmlns:a16="http://schemas.microsoft.com/office/drawing/2014/main" id="{EB1D6127-7EBA-40F0-A8E5-1522F8D9CFF1}"/>
                      </a:ext>
                    </a:extLst>
                  </p:cNvPr>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5" name="Freeform 93">
                    <a:extLst>
                      <a:ext uri="{FF2B5EF4-FFF2-40B4-BE49-F238E27FC236}">
                        <a16:creationId xmlns:a16="http://schemas.microsoft.com/office/drawing/2014/main" id="{EC3A80C0-DB8D-4B8C-AFB4-CBB9DD3356FB}"/>
                      </a:ext>
                    </a:extLst>
                  </p:cNvPr>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6" name="Freeform 94">
                    <a:extLst>
                      <a:ext uri="{FF2B5EF4-FFF2-40B4-BE49-F238E27FC236}">
                        <a16:creationId xmlns:a16="http://schemas.microsoft.com/office/drawing/2014/main" id="{A187DF68-C29D-4BB7-BA7B-8B0BD5766732}"/>
                      </a:ext>
                    </a:extLst>
                  </p:cNvPr>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7" name="Freeform 95">
                    <a:extLst>
                      <a:ext uri="{FF2B5EF4-FFF2-40B4-BE49-F238E27FC236}">
                        <a16:creationId xmlns:a16="http://schemas.microsoft.com/office/drawing/2014/main" id="{BA499622-14B6-4A79-B9AD-AFE576935197}"/>
                      </a:ext>
                    </a:extLst>
                  </p:cNvPr>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8" name="Freeform 96">
                    <a:extLst>
                      <a:ext uri="{FF2B5EF4-FFF2-40B4-BE49-F238E27FC236}">
                        <a16:creationId xmlns:a16="http://schemas.microsoft.com/office/drawing/2014/main" id="{85F8FCF2-4243-4B23-B49C-6998C28877A6}"/>
                      </a:ext>
                    </a:extLst>
                  </p:cNvPr>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9" name="Freeform 97">
                    <a:extLst>
                      <a:ext uri="{FF2B5EF4-FFF2-40B4-BE49-F238E27FC236}">
                        <a16:creationId xmlns:a16="http://schemas.microsoft.com/office/drawing/2014/main" id="{5A763411-58CD-44A4-BFDB-BC07AE55A619}"/>
                      </a:ext>
                    </a:extLst>
                  </p:cNvPr>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0" name="Freeform 98">
                    <a:extLst>
                      <a:ext uri="{FF2B5EF4-FFF2-40B4-BE49-F238E27FC236}">
                        <a16:creationId xmlns:a16="http://schemas.microsoft.com/office/drawing/2014/main" id="{A1600892-8DB8-4DAD-AFE3-13C91895F211}"/>
                      </a:ext>
                    </a:extLst>
                  </p:cNvPr>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1" name="Freeform 99">
                    <a:extLst>
                      <a:ext uri="{FF2B5EF4-FFF2-40B4-BE49-F238E27FC236}">
                        <a16:creationId xmlns:a16="http://schemas.microsoft.com/office/drawing/2014/main" id="{59BAE946-BA38-452B-9499-E6DF88526762}"/>
                      </a:ext>
                    </a:extLst>
                  </p:cNvPr>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2" name="Freeform 100">
                    <a:extLst>
                      <a:ext uri="{FF2B5EF4-FFF2-40B4-BE49-F238E27FC236}">
                        <a16:creationId xmlns:a16="http://schemas.microsoft.com/office/drawing/2014/main" id="{2F1EA7D3-B941-47C9-835C-085088E83C6F}"/>
                      </a:ext>
                    </a:extLst>
                  </p:cNvPr>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3" name="Freeform 101">
                    <a:extLst>
                      <a:ext uri="{FF2B5EF4-FFF2-40B4-BE49-F238E27FC236}">
                        <a16:creationId xmlns:a16="http://schemas.microsoft.com/office/drawing/2014/main" id="{0AF5E54D-C56D-4F6D-A452-DEEC226F4493}"/>
                      </a:ext>
                    </a:extLst>
                  </p:cNvPr>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4" name="Freeform 102">
                    <a:extLst>
                      <a:ext uri="{FF2B5EF4-FFF2-40B4-BE49-F238E27FC236}">
                        <a16:creationId xmlns:a16="http://schemas.microsoft.com/office/drawing/2014/main" id="{8031DADE-55C4-4938-ABE1-D7F0042AE691}"/>
                      </a:ext>
                    </a:extLst>
                  </p:cNvPr>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5" name="Freeform 103">
                    <a:extLst>
                      <a:ext uri="{FF2B5EF4-FFF2-40B4-BE49-F238E27FC236}">
                        <a16:creationId xmlns:a16="http://schemas.microsoft.com/office/drawing/2014/main" id="{B04BE624-D5B4-4B65-993F-59C1DCD00870}"/>
                      </a:ext>
                    </a:extLst>
                  </p:cNvPr>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6" name="Freeform 104">
                    <a:extLst>
                      <a:ext uri="{FF2B5EF4-FFF2-40B4-BE49-F238E27FC236}">
                        <a16:creationId xmlns:a16="http://schemas.microsoft.com/office/drawing/2014/main" id="{1D512343-DBB6-4AEE-A4A9-C0B570E6B342}"/>
                      </a:ext>
                    </a:extLst>
                  </p:cNvPr>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7" name="Freeform 105">
                    <a:extLst>
                      <a:ext uri="{FF2B5EF4-FFF2-40B4-BE49-F238E27FC236}">
                        <a16:creationId xmlns:a16="http://schemas.microsoft.com/office/drawing/2014/main" id="{7EEB1638-7E87-44D7-8236-AE9DF689728E}"/>
                      </a:ext>
                    </a:extLst>
                  </p:cNvPr>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8" name="Freeform 106">
                    <a:extLst>
                      <a:ext uri="{FF2B5EF4-FFF2-40B4-BE49-F238E27FC236}">
                        <a16:creationId xmlns:a16="http://schemas.microsoft.com/office/drawing/2014/main" id="{230DCF56-AF5C-4C1F-AF75-2963296EDE71}"/>
                      </a:ext>
                    </a:extLst>
                  </p:cNvPr>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9" name="Freeform 107">
                    <a:extLst>
                      <a:ext uri="{FF2B5EF4-FFF2-40B4-BE49-F238E27FC236}">
                        <a16:creationId xmlns:a16="http://schemas.microsoft.com/office/drawing/2014/main" id="{5A831B4B-A25C-47EE-B8B9-240318180DE8}"/>
                      </a:ext>
                    </a:extLst>
                  </p:cNvPr>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0" name="Freeform 108">
                    <a:extLst>
                      <a:ext uri="{FF2B5EF4-FFF2-40B4-BE49-F238E27FC236}">
                        <a16:creationId xmlns:a16="http://schemas.microsoft.com/office/drawing/2014/main" id="{7FA53219-F824-4299-B926-AE585E49000F}"/>
                      </a:ext>
                    </a:extLst>
                  </p:cNvPr>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1" name="Freeform 109">
                    <a:extLst>
                      <a:ext uri="{FF2B5EF4-FFF2-40B4-BE49-F238E27FC236}">
                        <a16:creationId xmlns:a16="http://schemas.microsoft.com/office/drawing/2014/main" id="{723B5CCD-1F5D-4E35-A141-2C8470935527}"/>
                      </a:ext>
                    </a:extLst>
                  </p:cNvPr>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2" name="Freeform 110">
                    <a:extLst>
                      <a:ext uri="{FF2B5EF4-FFF2-40B4-BE49-F238E27FC236}">
                        <a16:creationId xmlns:a16="http://schemas.microsoft.com/office/drawing/2014/main" id="{9E5E61A3-468C-4983-B2C6-3C3391946627}"/>
                      </a:ext>
                    </a:extLst>
                  </p:cNvPr>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4863" name="Group 111">
                <a:extLst>
                  <a:ext uri="{FF2B5EF4-FFF2-40B4-BE49-F238E27FC236}">
                    <a16:creationId xmlns:a16="http://schemas.microsoft.com/office/drawing/2014/main" id="{65E09A85-96EA-476A-96F6-F5EDD0A6C42E}"/>
                  </a:ext>
                </a:extLst>
              </p:cNvPr>
              <p:cNvGrpSpPr>
                <a:grpSpLocks/>
              </p:cNvGrpSpPr>
              <p:nvPr/>
            </p:nvGrpSpPr>
            <p:grpSpPr bwMode="auto">
              <a:xfrm>
                <a:off x="798" y="111"/>
                <a:ext cx="4702" cy="418"/>
                <a:chOff x="798" y="255"/>
                <a:chExt cx="4702" cy="418"/>
              </a:xfrm>
            </p:grpSpPr>
            <p:sp>
              <p:nvSpPr>
                <p:cNvPr id="74864" name="Line 112">
                  <a:extLst>
                    <a:ext uri="{FF2B5EF4-FFF2-40B4-BE49-F238E27FC236}">
                      <a16:creationId xmlns:a16="http://schemas.microsoft.com/office/drawing/2014/main" id="{8D019857-2DDF-4468-AF15-EDEB615079CB}"/>
                    </a:ext>
                  </a:extLst>
                </p:cNvPr>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5" name="Line 113">
                  <a:extLst>
                    <a:ext uri="{FF2B5EF4-FFF2-40B4-BE49-F238E27FC236}">
                      <a16:creationId xmlns:a16="http://schemas.microsoft.com/office/drawing/2014/main" id="{2E7C868B-8A38-415D-B7F0-7D804F90A4E4}"/>
                    </a:ext>
                  </a:extLst>
                </p:cNvPr>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6" name="Line 114">
                  <a:extLst>
                    <a:ext uri="{FF2B5EF4-FFF2-40B4-BE49-F238E27FC236}">
                      <a16:creationId xmlns:a16="http://schemas.microsoft.com/office/drawing/2014/main" id="{000B93C2-BFED-45A8-A500-B8DAD06BC2CC}"/>
                    </a:ext>
                  </a:extLst>
                </p:cNvPr>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7" name="Line 115">
                  <a:extLst>
                    <a:ext uri="{FF2B5EF4-FFF2-40B4-BE49-F238E27FC236}">
                      <a16:creationId xmlns:a16="http://schemas.microsoft.com/office/drawing/2014/main" id="{7341F5BC-4D9B-43F7-8142-BA709A2FCF8D}"/>
                    </a:ext>
                  </a:extLst>
                </p:cNvPr>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8" name="Line 116">
                  <a:extLst>
                    <a:ext uri="{FF2B5EF4-FFF2-40B4-BE49-F238E27FC236}">
                      <a16:creationId xmlns:a16="http://schemas.microsoft.com/office/drawing/2014/main" id="{6EF88789-6B66-405D-A8A7-101F6C888136}"/>
                    </a:ext>
                  </a:extLst>
                </p:cNvPr>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9" name="Line 117">
                  <a:extLst>
                    <a:ext uri="{FF2B5EF4-FFF2-40B4-BE49-F238E27FC236}">
                      <a16:creationId xmlns:a16="http://schemas.microsoft.com/office/drawing/2014/main" id="{A22F1A5F-6CAC-44AB-B342-C435FCF2C70B}"/>
                    </a:ext>
                  </a:extLst>
                </p:cNvPr>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0" name="Line 118">
                  <a:extLst>
                    <a:ext uri="{FF2B5EF4-FFF2-40B4-BE49-F238E27FC236}">
                      <a16:creationId xmlns:a16="http://schemas.microsoft.com/office/drawing/2014/main" id="{50F996DF-EEC6-4264-9DA0-72A3F90B4042}"/>
                    </a:ext>
                  </a:extLst>
                </p:cNvPr>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1" name="Line 119">
                  <a:extLst>
                    <a:ext uri="{FF2B5EF4-FFF2-40B4-BE49-F238E27FC236}">
                      <a16:creationId xmlns:a16="http://schemas.microsoft.com/office/drawing/2014/main" id="{7D6CD371-4E06-4244-99FD-5C03420DB54D}"/>
                    </a:ext>
                  </a:extLst>
                </p:cNvPr>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2" name="Line 120">
                  <a:extLst>
                    <a:ext uri="{FF2B5EF4-FFF2-40B4-BE49-F238E27FC236}">
                      <a16:creationId xmlns:a16="http://schemas.microsoft.com/office/drawing/2014/main" id="{07F2A87C-5FBA-489F-B663-DE3A8445EF6D}"/>
                    </a:ext>
                  </a:extLst>
                </p:cNvPr>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3" name="Line 121">
                  <a:extLst>
                    <a:ext uri="{FF2B5EF4-FFF2-40B4-BE49-F238E27FC236}">
                      <a16:creationId xmlns:a16="http://schemas.microsoft.com/office/drawing/2014/main" id="{C24984A8-BB64-4FC9-83DB-9FC1EB46CA1C}"/>
                    </a:ext>
                  </a:extLst>
                </p:cNvPr>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4" name="Line 122">
                  <a:extLst>
                    <a:ext uri="{FF2B5EF4-FFF2-40B4-BE49-F238E27FC236}">
                      <a16:creationId xmlns:a16="http://schemas.microsoft.com/office/drawing/2014/main" id="{B1859736-181A-4699-962E-DA6CD5BB240F}"/>
                    </a:ext>
                  </a:extLst>
                </p:cNvPr>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5" name="Line 123">
                  <a:extLst>
                    <a:ext uri="{FF2B5EF4-FFF2-40B4-BE49-F238E27FC236}">
                      <a16:creationId xmlns:a16="http://schemas.microsoft.com/office/drawing/2014/main" id="{D29D4574-CDEB-4675-AE35-5BB8A1A1B401}"/>
                    </a:ext>
                  </a:extLst>
                </p:cNvPr>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6" name="Line 124">
                  <a:extLst>
                    <a:ext uri="{FF2B5EF4-FFF2-40B4-BE49-F238E27FC236}">
                      <a16:creationId xmlns:a16="http://schemas.microsoft.com/office/drawing/2014/main" id="{BA3745E6-F765-41B6-81AB-58D30AD92FF5}"/>
                    </a:ext>
                  </a:extLst>
                </p:cNvPr>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7" name="Line 125">
                  <a:extLst>
                    <a:ext uri="{FF2B5EF4-FFF2-40B4-BE49-F238E27FC236}">
                      <a16:creationId xmlns:a16="http://schemas.microsoft.com/office/drawing/2014/main" id="{F46D4D88-E0FD-4C4A-9543-1D3064504003}"/>
                    </a:ext>
                  </a:extLst>
                </p:cNvPr>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8" name="Line 126">
                  <a:extLst>
                    <a:ext uri="{FF2B5EF4-FFF2-40B4-BE49-F238E27FC236}">
                      <a16:creationId xmlns:a16="http://schemas.microsoft.com/office/drawing/2014/main" id="{CE391DF7-ADF0-4559-A48E-A10B37A2DB21}"/>
                    </a:ext>
                  </a:extLst>
                </p:cNvPr>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9" name="Line 127">
                  <a:extLst>
                    <a:ext uri="{FF2B5EF4-FFF2-40B4-BE49-F238E27FC236}">
                      <a16:creationId xmlns:a16="http://schemas.microsoft.com/office/drawing/2014/main" id="{37483916-B89B-49F3-8079-C8B2FDF86845}"/>
                    </a:ext>
                  </a:extLst>
                </p:cNvPr>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0" name="Line 128">
                  <a:extLst>
                    <a:ext uri="{FF2B5EF4-FFF2-40B4-BE49-F238E27FC236}">
                      <a16:creationId xmlns:a16="http://schemas.microsoft.com/office/drawing/2014/main" id="{2D6768A1-E816-44ED-802D-69375A801983}"/>
                    </a:ext>
                  </a:extLst>
                </p:cNvPr>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1" name="Line 129">
                  <a:extLst>
                    <a:ext uri="{FF2B5EF4-FFF2-40B4-BE49-F238E27FC236}">
                      <a16:creationId xmlns:a16="http://schemas.microsoft.com/office/drawing/2014/main" id="{627192A7-2C56-4EA4-84DA-E9364BDBCAC0}"/>
                    </a:ext>
                  </a:extLst>
                </p:cNvPr>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2" name="Line 130">
                  <a:extLst>
                    <a:ext uri="{FF2B5EF4-FFF2-40B4-BE49-F238E27FC236}">
                      <a16:creationId xmlns:a16="http://schemas.microsoft.com/office/drawing/2014/main" id="{0B7CAE35-0BB3-4C55-B92B-1371B4E1BABA}"/>
                    </a:ext>
                  </a:extLst>
                </p:cNvPr>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3" name="Line 131">
                  <a:extLst>
                    <a:ext uri="{FF2B5EF4-FFF2-40B4-BE49-F238E27FC236}">
                      <a16:creationId xmlns:a16="http://schemas.microsoft.com/office/drawing/2014/main" id="{72D8E561-C025-4767-A494-4284473AB424}"/>
                    </a:ext>
                  </a:extLst>
                </p:cNvPr>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4" name="Line 132">
                  <a:extLst>
                    <a:ext uri="{FF2B5EF4-FFF2-40B4-BE49-F238E27FC236}">
                      <a16:creationId xmlns:a16="http://schemas.microsoft.com/office/drawing/2014/main" id="{E964AD9A-A934-42B4-A13A-6B989A35BA42}"/>
                    </a:ext>
                  </a:extLst>
                </p:cNvPr>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885" name="Group 133">
                <a:extLst>
                  <a:ext uri="{FF2B5EF4-FFF2-40B4-BE49-F238E27FC236}">
                    <a16:creationId xmlns:a16="http://schemas.microsoft.com/office/drawing/2014/main" id="{F584C3ED-1631-4BF9-876E-3D16C0C07E37}"/>
                  </a:ext>
                </a:extLst>
              </p:cNvPr>
              <p:cNvGrpSpPr>
                <a:grpSpLocks/>
              </p:cNvGrpSpPr>
              <p:nvPr/>
            </p:nvGrpSpPr>
            <p:grpSpPr bwMode="auto">
              <a:xfrm>
                <a:off x="1208" y="109"/>
                <a:ext cx="3694" cy="423"/>
                <a:chOff x="1034" y="245"/>
                <a:chExt cx="3694" cy="423"/>
              </a:xfrm>
            </p:grpSpPr>
            <p:sp>
              <p:nvSpPr>
                <p:cNvPr id="74886" name="Line 134">
                  <a:extLst>
                    <a:ext uri="{FF2B5EF4-FFF2-40B4-BE49-F238E27FC236}">
                      <a16:creationId xmlns:a16="http://schemas.microsoft.com/office/drawing/2014/main" id="{437DDD8C-9784-4F01-88B5-16F0D4365D05}"/>
                    </a:ext>
                  </a:extLst>
                </p:cNvPr>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7" name="Line 135">
                  <a:extLst>
                    <a:ext uri="{FF2B5EF4-FFF2-40B4-BE49-F238E27FC236}">
                      <a16:creationId xmlns:a16="http://schemas.microsoft.com/office/drawing/2014/main" id="{EE463644-523F-458C-8C9C-35353EDC4620}"/>
                    </a:ext>
                  </a:extLst>
                </p:cNvPr>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8" name="Line 136">
                  <a:extLst>
                    <a:ext uri="{FF2B5EF4-FFF2-40B4-BE49-F238E27FC236}">
                      <a16:creationId xmlns:a16="http://schemas.microsoft.com/office/drawing/2014/main" id="{3FFEEF62-BF03-4A37-91D6-EC677530AA90}"/>
                    </a:ext>
                  </a:extLst>
                </p:cNvPr>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9" name="Line 137">
                  <a:extLst>
                    <a:ext uri="{FF2B5EF4-FFF2-40B4-BE49-F238E27FC236}">
                      <a16:creationId xmlns:a16="http://schemas.microsoft.com/office/drawing/2014/main" id="{E060BBC2-D3E4-4F85-A0AC-515EDFF05E3B}"/>
                    </a:ext>
                  </a:extLst>
                </p:cNvPr>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0" name="Line 138">
                  <a:extLst>
                    <a:ext uri="{FF2B5EF4-FFF2-40B4-BE49-F238E27FC236}">
                      <a16:creationId xmlns:a16="http://schemas.microsoft.com/office/drawing/2014/main" id="{D6D6C790-5A2E-4A9E-91A8-0085B8111A1D}"/>
                    </a:ext>
                  </a:extLst>
                </p:cNvPr>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1" name="Line 139">
                  <a:extLst>
                    <a:ext uri="{FF2B5EF4-FFF2-40B4-BE49-F238E27FC236}">
                      <a16:creationId xmlns:a16="http://schemas.microsoft.com/office/drawing/2014/main" id="{92636062-6683-4073-B125-9088993C6817}"/>
                    </a:ext>
                  </a:extLst>
                </p:cNvPr>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2" name="Line 140">
                  <a:extLst>
                    <a:ext uri="{FF2B5EF4-FFF2-40B4-BE49-F238E27FC236}">
                      <a16:creationId xmlns:a16="http://schemas.microsoft.com/office/drawing/2014/main" id="{AB2953EF-A736-4225-9CF6-77C98EF1B7CF}"/>
                    </a:ext>
                  </a:extLst>
                </p:cNvPr>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3" name="Line 141">
                  <a:extLst>
                    <a:ext uri="{FF2B5EF4-FFF2-40B4-BE49-F238E27FC236}">
                      <a16:creationId xmlns:a16="http://schemas.microsoft.com/office/drawing/2014/main" id="{0E6D4188-F0D1-46E6-841A-37DCDD8A7BDF}"/>
                    </a:ext>
                  </a:extLst>
                </p:cNvPr>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4" name="Line 142">
                  <a:extLst>
                    <a:ext uri="{FF2B5EF4-FFF2-40B4-BE49-F238E27FC236}">
                      <a16:creationId xmlns:a16="http://schemas.microsoft.com/office/drawing/2014/main" id="{6B846FD5-0D86-4C1E-8F92-B5D718DF876D}"/>
                    </a:ext>
                  </a:extLst>
                </p:cNvPr>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5" name="Line 143">
                  <a:extLst>
                    <a:ext uri="{FF2B5EF4-FFF2-40B4-BE49-F238E27FC236}">
                      <a16:creationId xmlns:a16="http://schemas.microsoft.com/office/drawing/2014/main" id="{BAE9F157-C902-4314-A40F-E90FAFFCF4F4}"/>
                    </a:ext>
                  </a:extLst>
                </p:cNvPr>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6" name="Line 144">
                  <a:extLst>
                    <a:ext uri="{FF2B5EF4-FFF2-40B4-BE49-F238E27FC236}">
                      <a16:creationId xmlns:a16="http://schemas.microsoft.com/office/drawing/2014/main" id="{782BEECA-6C2F-4644-B089-B85D45EA9290}"/>
                    </a:ext>
                  </a:extLst>
                </p:cNvPr>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7" name="Line 145">
                  <a:extLst>
                    <a:ext uri="{FF2B5EF4-FFF2-40B4-BE49-F238E27FC236}">
                      <a16:creationId xmlns:a16="http://schemas.microsoft.com/office/drawing/2014/main" id="{E0A463D4-1D60-493D-A82B-810875F5735D}"/>
                    </a:ext>
                  </a:extLst>
                </p:cNvPr>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8" name="Line 146">
                  <a:extLst>
                    <a:ext uri="{FF2B5EF4-FFF2-40B4-BE49-F238E27FC236}">
                      <a16:creationId xmlns:a16="http://schemas.microsoft.com/office/drawing/2014/main" id="{984A9250-BB85-46E3-A312-F50D6255A9CF}"/>
                    </a:ext>
                  </a:extLst>
                </p:cNvPr>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9" name="Line 147">
                  <a:extLst>
                    <a:ext uri="{FF2B5EF4-FFF2-40B4-BE49-F238E27FC236}">
                      <a16:creationId xmlns:a16="http://schemas.microsoft.com/office/drawing/2014/main" id="{02137A26-E0AC-4597-A42B-C379DBFC63E7}"/>
                    </a:ext>
                  </a:extLst>
                </p:cNvPr>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0" name="Line 148">
                  <a:extLst>
                    <a:ext uri="{FF2B5EF4-FFF2-40B4-BE49-F238E27FC236}">
                      <a16:creationId xmlns:a16="http://schemas.microsoft.com/office/drawing/2014/main" id="{E3D9EAB1-42AE-434C-8581-7302EF80F7D3}"/>
                    </a:ext>
                  </a:extLst>
                </p:cNvPr>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1" name="Line 149">
                  <a:extLst>
                    <a:ext uri="{FF2B5EF4-FFF2-40B4-BE49-F238E27FC236}">
                      <a16:creationId xmlns:a16="http://schemas.microsoft.com/office/drawing/2014/main" id="{70A44B44-9EBF-4ABD-8E7D-20C2CAA6B22C}"/>
                    </a:ext>
                  </a:extLst>
                </p:cNvPr>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2" name="Line 150">
                  <a:extLst>
                    <a:ext uri="{FF2B5EF4-FFF2-40B4-BE49-F238E27FC236}">
                      <a16:creationId xmlns:a16="http://schemas.microsoft.com/office/drawing/2014/main" id="{281BD41C-81D2-44BB-8844-0DE5F1A3CD09}"/>
                    </a:ext>
                  </a:extLst>
                </p:cNvPr>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3" name="Line 151">
                  <a:extLst>
                    <a:ext uri="{FF2B5EF4-FFF2-40B4-BE49-F238E27FC236}">
                      <a16:creationId xmlns:a16="http://schemas.microsoft.com/office/drawing/2014/main" id="{F899B0BE-7FC0-444F-8429-256E09DE4B20}"/>
                    </a:ext>
                  </a:extLst>
                </p:cNvPr>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4" name="Line 152">
                  <a:extLst>
                    <a:ext uri="{FF2B5EF4-FFF2-40B4-BE49-F238E27FC236}">
                      <a16:creationId xmlns:a16="http://schemas.microsoft.com/office/drawing/2014/main" id="{167578B3-F09C-4899-9E17-0755B1777083}"/>
                    </a:ext>
                  </a:extLst>
                </p:cNvPr>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5" name="Line 153">
                  <a:extLst>
                    <a:ext uri="{FF2B5EF4-FFF2-40B4-BE49-F238E27FC236}">
                      <a16:creationId xmlns:a16="http://schemas.microsoft.com/office/drawing/2014/main" id="{A30107F0-1577-445B-9647-B72510E0A8E1}"/>
                    </a:ext>
                  </a:extLst>
                </p:cNvPr>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6" name="Line 154">
                  <a:extLst>
                    <a:ext uri="{FF2B5EF4-FFF2-40B4-BE49-F238E27FC236}">
                      <a16:creationId xmlns:a16="http://schemas.microsoft.com/office/drawing/2014/main" id="{7FCEEAB8-12A6-48D2-8D42-433E8FA9213B}"/>
                    </a:ext>
                  </a:extLst>
                </p:cNvPr>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7" name="Line 155">
                  <a:extLst>
                    <a:ext uri="{FF2B5EF4-FFF2-40B4-BE49-F238E27FC236}">
                      <a16:creationId xmlns:a16="http://schemas.microsoft.com/office/drawing/2014/main" id="{E8D6F4D2-92CD-43CD-9541-0D18A306A9BD}"/>
                    </a:ext>
                  </a:extLst>
                </p:cNvPr>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8" name="Line 156">
                  <a:extLst>
                    <a:ext uri="{FF2B5EF4-FFF2-40B4-BE49-F238E27FC236}">
                      <a16:creationId xmlns:a16="http://schemas.microsoft.com/office/drawing/2014/main" id="{819BF2DF-3A9C-46D3-A58D-422BF369054C}"/>
                    </a:ext>
                  </a:extLst>
                </p:cNvPr>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9" name="Line 157">
                  <a:extLst>
                    <a:ext uri="{FF2B5EF4-FFF2-40B4-BE49-F238E27FC236}">
                      <a16:creationId xmlns:a16="http://schemas.microsoft.com/office/drawing/2014/main" id="{37672BEB-4D7A-46C2-99C2-55B3128D247D}"/>
                    </a:ext>
                  </a:extLst>
                </p:cNvPr>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10" name="Line 158">
                  <a:extLst>
                    <a:ext uri="{FF2B5EF4-FFF2-40B4-BE49-F238E27FC236}">
                      <a16:creationId xmlns:a16="http://schemas.microsoft.com/office/drawing/2014/main" id="{D60B929E-8E4A-4A21-86BD-A83F72B0F368}"/>
                    </a:ext>
                  </a:extLst>
                </p:cNvPr>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74911" name="Picture 159">
              <a:extLst>
                <a:ext uri="{FF2B5EF4-FFF2-40B4-BE49-F238E27FC236}">
                  <a16:creationId xmlns:a16="http://schemas.microsoft.com/office/drawing/2014/main" id="{350D7F6B-0592-4E58-A660-51FFCC178271}"/>
                </a:ext>
              </a:extLst>
            </p:cNvPr>
            <p:cNvPicPr>
              <a:picLocks noChangeAspect="1" noChangeArrowheads="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spd="slow">
    <p:pull dir="d"/>
  </p:transition>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5"/>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6"/>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jpeg" /></Relationships>
</file>

<file path=ppt/slides/_rels/slide29.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6.xml" /><Relationship Id="rId6" Type="http://schemas.openxmlformats.org/officeDocument/2006/relationships/image" Target="../media/image25.jpeg" /><Relationship Id="rId5" Type="http://schemas.openxmlformats.org/officeDocument/2006/relationships/image" Target="../media/image24.jpeg" /><Relationship Id="rId4" Type="http://schemas.openxmlformats.org/officeDocument/2006/relationships/image" Target="../media/image23.png" /></Relationships>
</file>

<file path=ppt/slides/_rels/slide3.xml.rels><?xml version="1.0" encoding="UTF-8" standalone="yes"?>
<Relationships xmlns="http://schemas.openxmlformats.org/package/2006/relationships"><Relationship Id="rId3" Type="http://schemas.openxmlformats.org/officeDocument/2006/relationships/slide" Target="slide11.xml" /><Relationship Id="rId7" Type="http://schemas.openxmlformats.org/officeDocument/2006/relationships/slide" Target="slide12.xml" /><Relationship Id="rId2" Type="http://schemas.openxmlformats.org/officeDocument/2006/relationships/slide" Target="slide2.xml" /><Relationship Id="rId1" Type="http://schemas.openxmlformats.org/officeDocument/2006/relationships/slideLayout" Target="../slideLayouts/slideLayout2.xml" /><Relationship Id="rId6" Type="http://schemas.openxmlformats.org/officeDocument/2006/relationships/slide" Target="slide10.xml" /><Relationship Id="rId5" Type="http://schemas.openxmlformats.org/officeDocument/2006/relationships/slide" Target="slide6.xml" /><Relationship Id="rId4" Type="http://schemas.openxmlformats.org/officeDocument/2006/relationships/slide" Target="slide1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3.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7.jpeg"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a:extLst>
              <a:ext uri="{FF2B5EF4-FFF2-40B4-BE49-F238E27FC236}">
                <a16:creationId xmlns:a16="http://schemas.microsoft.com/office/drawing/2014/main" id="{EF090D13-45F3-4C53-9D52-C21D674FC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919663" cy="5181600"/>
          </a:xfrm>
          <a:prstGeom prst="rect">
            <a:avLst/>
          </a:prstGeom>
          <a:noFill/>
          <a:extLst>
            <a:ext uri="{909E8E84-426E-40DD-AFC4-6F175D3DCCD1}">
              <a14:hiddenFill xmlns:a14="http://schemas.microsoft.com/office/drawing/2010/main">
                <a:solidFill>
                  <a:srgbClr val="FFFFFF"/>
                </a:solidFill>
              </a14:hiddenFill>
            </a:ext>
          </a:extLst>
        </p:spPr>
      </p:pic>
      <p:sp>
        <p:nvSpPr>
          <p:cNvPr id="79875" name="Rectangle 3">
            <a:extLst>
              <a:ext uri="{FF2B5EF4-FFF2-40B4-BE49-F238E27FC236}">
                <a16:creationId xmlns:a16="http://schemas.microsoft.com/office/drawing/2014/main" id="{4393689E-C155-4D2B-9772-B9771E603CCD}"/>
              </a:ext>
            </a:extLst>
          </p:cNvPr>
          <p:cNvSpPr>
            <a:spLocks noGrp="1" noChangeArrowheads="1"/>
          </p:cNvSpPr>
          <p:nvPr>
            <p:ph type="body" sz="half" idx="1"/>
          </p:nvPr>
        </p:nvSpPr>
        <p:spPr>
          <a:xfrm>
            <a:off x="304800" y="3048000"/>
            <a:ext cx="3810000" cy="1143000"/>
          </a:xfrm>
        </p:spPr>
        <p:txBody>
          <a:bodyPr/>
          <a:lstStyle/>
          <a:p>
            <a:r>
              <a:rPr lang="en-US" altLang="en-US" sz="2800"/>
              <a:t>The Anglo-Saxon Period 449-1066</a:t>
            </a:r>
          </a:p>
          <a:p>
            <a:pPr>
              <a:buFontTx/>
              <a:buNone/>
            </a:pPr>
            <a:endParaRPr lang="en-US" altLang="en-US" sz="2800"/>
          </a:p>
          <a:p>
            <a:pPr>
              <a:buFontTx/>
              <a:buNone/>
            </a:pPr>
            <a:endParaRPr lang="en-US" altLang="en-US" sz="2800"/>
          </a:p>
        </p:txBody>
      </p:sp>
      <p:sp>
        <p:nvSpPr>
          <p:cNvPr id="79879" name="Rectangle 7">
            <a:extLst>
              <a:ext uri="{FF2B5EF4-FFF2-40B4-BE49-F238E27FC236}">
                <a16:creationId xmlns:a16="http://schemas.microsoft.com/office/drawing/2014/main" id="{3AD7D1B8-C222-4A1F-9A03-15AB5C345D45}"/>
              </a:ext>
            </a:extLst>
          </p:cNvPr>
          <p:cNvSpPr>
            <a:spLocks noGrp="1" noChangeArrowheads="1"/>
          </p:cNvSpPr>
          <p:nvPr>
            <p:ph type="title"/>
          </p:nvPr>
        </p:nvSpPr>
        <p:spPr>
          <a:xfrm>
            <a:off x="246063" y="930275"/>
            <a:ext cx="7772400" cy="822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b="1"/>
              <a:t>The Anglo-Saxons: 449–1066</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21" name="Picture 5">
            <a:extLst>
              <a:ext uri="{FF2B5EF4-FFF2-40B4-BE49-F238E27FC236}">
                <a16:creationId xmlns:a16="http://schemas.microsoft.com/office/drawing/2014/main" id="{0412036E-C1DB-46E7-A30D-F271AF408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4191000" cy="4110038"/>
          </a:xfrm>
          <a:prstGeom prst="rect">
            <a:avLst/>
          </a:prstGeom>
          <a:noFill/>
          <a:extLst>
            <a:ext uri="{909E8E84-426E-40DD-AFC4-6F175D3DCCD1}">
              <a14:hiddenFill xmlns:a14="http://schemas.microsoft.com/office/drawing/2010/main">
                <a:solidFill>
                  <a:srgbClr val="FFFFFF"/>
                </a:solidFill>
              </a14:hiddenFill>
            </a:ext>
          </a:extLst>
        </p:spPr>
      </p:pic>
      <p:sp>
        <p:nvSpPr>
          <p:cNvPr id="86018" name="Rectangle 2">
            <a:extLst>
              <a:ext uri="{FF2B5EF4-FFF2-40B4-BE49-F238E27FC236}">
                <a16:creationId xmlns:a16="http://schemas.microsoft.com/office/drawing/2014/main" id="{1C36FC26-E1E9-4271-B0E7-43D05A758F32}"/>
              </a:ext>
            </a:extLst>
          </p:cNvPr>
          <p:cNvSpPr>
            <a:spLocks noGrp="1" noChangeArrowheads="1"/>
          </p:cNvSpPr>
          <p:nvPr>
            <p:ph type="title"/>
          </p:nvPr>
        </p:nvSpPr>
        <p:spPr/>
        <p:txBody>
          <a:bodyPr/>
          <a:lstStyle/>
          <a:p>
            <a:r>
              <a:rPr lang="en-US" altLang="en-US"/>
              <a:t>Germanic Invasions - 449</a:t>
            </a:r>
          </a:p>
        </p:txBody>
      </p:sp>
      <p:sp>
        <p:nvSpPr>
          <p:cNvPr id="86019" name="Rectangle 3">
            <a:extLst>
              <a:ext uri="{FF2B5EF4-FFF2-40B4-BE49-F238E27FC236}">
                <a16:creationId xmlns:a16="http://schemas.microsoft.com/office/drawing/2014/main" id="{211C025D-024D-4048-8965-0EA05BEFB27F}"/>
              </a:ext>
            </a:extLst>
          </p:cNvPr>
          <p:cNvSpPr>
            <a:spLocks noGrp="1" noChangeArrowheads="1"/>
          </p:cNvSpPr>
          <p:nvPr>
            <p:ph type="body" sz="half" idx="1"/>
          </p:nvPr>
        </p:nvSpPr>
        <p:spPr>
          <a:xfrm>
            <a:off x="152400" y="1905000"/>
            <a:ext cx="4800600" cy="4114800"/>
          </a:xfrm>
        </p:spPr>
        <p:txBody>
          <a:bodyPr/>
          <a:lstStyle/>
          <a:p>
            <a:pPr>
              <a:lnSpc>
                <a:spcPct val="90000"/>
              </a:lnSpc>
            </a:pPr>
            <a:r>
              <a:rPr lang="en-US" altLang="en-US" sz="2400"/>
              <a:t>Created the Anglo-Saxon England (“Engla land”) that lasted until 1066</a:t>
            </a:r>
          </a:p>
          <a:p>
            <a:pPr>
              <a:lnSpc>
                <a:spcPct val="90000"/>
              </a:lnSpc>
            </a:pPr>
            <a:r>
              <a:rPr lang="en-US" altLang="en-US" sz="2400"/>
              <a:t>Divided into separate kingdoms:  Kent, Northumbria, Mercia and Wessex most important</a:t>
            </a:r>
          </a:p>
          <a:p>
            <a:pPr>
              <a:lnSpc>
                <a:spcPct val="90000"/>
              </a:lnSpc>
            </a:pPr>
            <a:r>
              <a:rPr lang="en-US" altLang="en-US" sz="2400"/>
              <a:t>United themselves in last two centuries to resist invasions from Vikings, or Norsemen (whom they called Danes).</a:t>
            </a:r>
          </a:p>
          <a:p>
            <a:pPr>
              <a:lnSpc>
                <a:spcPct val="90000"/>
              </a:lnSpc>
              <a:buFontTx/>
              <a:buNone/>
            </a:pPr>
            <a:endParaRPr lang="en-US" altLang="en-US" sz="2400"/>
          </a:p>
          <a:p>
            <a:pPr>
              <a:lnSpc>
                <a:spcPct val="90000"/>
              </a:lnSpc>
              <a:buFontTx/>
              <a:buNone/>
            </a:pPr>
            <a:r>
              <a:rPr lang="en-US" altLang="en-US" sz="2400"/>
              <a:t>  </a:t>
            </a:r>
          </a:p>
        </p:txBody>
      </p:sp>
      <p:sp>
        <p:nvSpPr>
          <p:cNvPr id="86023" name="Text Box 7">
            <a:extLst>
              <a:ext uri="{FF2B5EF4-FFF2-40B4-BE49-F238E27FC236}">
                <a16:creationId xmlns:a16="http://schemas.microsoft.com/office/drawing/2014/main" id="{9F3A51FB-E506-4254-8E3B-96162D331089}"/>
              </a:ext>
            </a:extLst>
          </p:cNvPr>
          <p:cNvSpPr txBox="1">
            <a:spLocks noChangeArrowheads="1"/>
          </p:cNvSpPr>
          <p:nvPr/>
        </p:nvSpPr>
        <p:spPr bwMode="auto">
          <a:xfrm>
            <a:off x="4953000" y="5943600"/>
            <a:ext cx="3962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solidFill>
                  <a:schemeClr val="tx1"/>
                </a:solidFill>
              </a:rPr>
              <a:t>Seven kingdoms of Anglo-Saxon Period:  Northumbria, Mercia, Wessex, East Anglia, Essex, Sussex, and Kent</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22"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95DEE03-D707-4A0E-8BD5-1A812357A4B4}"/>
              </a:ext>
            </a:extLst>
          </p:cNvPr>
          <p:cNvSpPr>
            <a:spLocks noGrp="1" noChangeArrowheads="1"/>
          </p:cNvSpPr>
          <p:nvPr>
            <p:ph type="title"/>
          </p:nvPr>
        </p:nvSpPr>
        <p:spPr>
          <a:xfrm>
            <a:off x="246063" y="930275"/>
            <a:ext cx="8516937" cy="1143000"/>
          </a:xfrm>
        </p:spPr>
        <p:txBody>
          <a:bodyPr/>
          <a:lstStyle/>
          <a:p>
            <a:r>
              <a:rPr lang="en-US" altLang="en-US"/>
              <a:t>Viking Invasions 8</a:t>
            </a:r>
            <a:r>
              <a:rPr lang="en-US" altLang="en-US" baseline="30000"/>
              <a:t>th</a:t>
            </a:r>
            <a:r>
              <a:rPr lang="en-US" altLang="en-US"/>
              <a:t>-12</a:t>
            </a:r>
            <a:r>
              <a:rPr lang="en-US" altLang="en-US" baseline="30000"/>
              <a:t>th</a:t>
            </a:r>
            <a:r>
              <a:rPr lang="en-US" altLang="en-US"/>
              <a:t> Centuries</a:t>
            </a:r>
          </a:p>
        </p:txBody>
      </p:sp>
      <p:sp>
        <p:nvSpPr>
          <p:cNvPr id="89091" name="Rectangle 3">
            <a:extLst>
              <a:ext uri="{FF2B5EF4-FFF2-40B4-BE49-F238E27FC236}">
                <a16:creationId xmlns:a16="http://schemas.microsoft.com/office/drawing/2014/main" id="{635061C1-53AA-47B4-B13F-0DF3CB6F85C2}"/>
              </a:ext>
            </a:extLst>
          </p:cNvPr>
          <p:cNvSpPr>
            <a:spLocks noGrp="1" noChangeArrowheads="1"/>
          </p:cNvSpPr>
          <p:nvPr>
            <p:ph type="body" sz="half" idx="1"/>
          </p:nvPr>
        </p:nvSpPr>
        <p:spPr>
          <a:xfrm>
            <a:off x="228600" y="1981200"/>
            <a:ext cx="3810000" cy="4114800"/>
          </a:xfrm>
        </p:spPr>
        <p:txBody>
          <a:bodyPr/>
          <a:lstStyle/>
          <a:p>
            <a:pPr>
              <a:lnSpc>
                <a:spcPct val="90000"/>
              </a:lnSpc>
            </a:pPr>
            <a:r>
              <a:rPr lang="en-US" altLang="en-US" sz="2800"/>
              <a:t>Invaders from Norway and Denmark </a:t>
            </a:r>
          </a:p>
          <a:p>
            <a:pPr>
              <a:lnSpc>
                <a:spcPct val="90000"/>
              </a:lnSpc>
            </a:pPr>
            <a:r>
              <a:rPr lang="en-US" altLang="en-US" sz="2800"/>
              <a:t>Anglo-Saxons unprepared for ferocity of Vikings</a:t>
            </a:r>
          </a:p>
          <a:p>
            <a:pPr>
              <a:lnSpc>
                <a:spcPct val="90000"/>
              </a:lnSpc>
            </a:pPr>
            <a:r>
              <a:rPr lang="en-US" altLang="en-US" sz="2800"/>
              <a:t>Common prayer: “From the furor of the Norsemen, Oh Lord protect us.”</a:t>
            </a:r>
          </a:p>
        </p:txBody>
      </p:sp>
      <p:pic>
        <p:nvPicPr>
          <p:cNvPr id="89093" name="Picture 5">
            <a:extLst>
              <a:ext uri="{FF2B5EF4-FFF2-40B4-BE49-F238E27FC236}">
                <a16:creationId xmlns:a16="http://schemas.microsoft.com/office/drawing/2014/main" id="{78B725C8-9AF2-4C5A-B97F-EA2014005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57400"/>
            <a:ext cx="5072063" cy="3475038"/>
          </a:xfrm>
          <a:prstGeom prst="rect">
            <a:avLst/>
          </a:prstGeom>
          <a:noFill/>
          <a:extLst>
            <a:ext uri="{909E8E84-426E-40DD-AFC4-6F175D3DCCD1}">
              <a14:hiddenFill xmlns:a14="http://schemas.microsoft.com/office/drawing/2010/main">
                <a:solidFill>
                  <a:srgbClr val="FFFFFF"/>
                </a:solidFill>
              </a14:hiddenFill>
            </a:ext>
          </a:extLst>
        </p:spPr>
      </p:pic>
      <p:sp>
        <p:nvSpPr>
          <p:cNvPr id="89094" name="Text Box 6">
            <a:extLst>
              <a:ext uri="{FF2B5EF4-FFF2-40B4-BE49-F238E27FC236}">
                <a16:creationId xmlns:a16="http://schemas.microsoft.com/office/drawing/2014/main" id="{69FEDCB1-020A-40F8-815D-4867CF1226D6}"/>
              </a:ext>
            </a:extLst>
          </p:cNvPr>
          <p:cNvSpPr txBox="1">
            <a:spLocks noChangeArrowheads="1"/>
          </p:cNvSpPr>
          <p:nvPr/>
        </p:nvSpPr>
        <p:spPr bwMode="auto">
          <a:xfrm>
            <a:off x="3733800" y="5716588"/>
            <a:ext cx="502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1"/>
                </a:solidFill>
              </a:rPr>
              <a:t>Viking Ship, known as the Oseberg Ship, dates 825 AD.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41" name="Picture 5">
            <a:extLst>
              <a:ext uri="{FF2B5EF4-FFF2-40B4-BE49-F238E27FC236}">
                <a16:creationId xmlns:a16="http://schemas.microsoft.com/office/drawing/2014/main" id="{A2FADC07-9E87-4DB6-8C8F-8F2D4312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057400"/>
            <a:ext cx="5072063" cy="3475038"/>
          </a:xfrm>
          <a:prstGeom prst="rect">
            <a:avLst/>
          </a:prstGeom>
          <a:noFill/>
          <a:extLst>
            <a:ext uri="{909E8E84-426E-40DD-AFC4-6F175D3DCCD1}">
              <a14:hiddenFill xmlns:a14="http://schemas.microsoft.com/office/drawing/2010/main">
                <a:solidFill>
                  <a:srgbClr val="FFFFFF"/>
                </a:solidFill>
              </a14:hiddenFill>
            </a:ext>
          </a:extLst>
        </p:spPr>
      </p:pic>
      <p:sp>
        <p:nvSpPr>
          <p:cNvPr id="91138" name="Rectangle 2">
            <a:extLst>
              <a:ext uri="{FF2B5EF4-FFF2-40B4-BE49-F238E27FC236}">
                <a16:creationId xmlns:a16="http://schemas.microsoft.com/office/drawing/2014/main" id="{D932BAAE-D64D-4C96-88B0-CB839EA620CC}"/>
              </a:ext>
            </a:extLst>
          </p:cNvPr>
          <p:cNvSpPr>
            <a:spLocks noGrp="1" noChangeArrowheads="1"/>
          </p:cNvSpPr>
          <p:nvPr>
            <p:ph type="title"/>
          </p:nvPr>
        </p:nvSpPr>
        <p:spPr>
          <a:xfrm>
            <a:off x="246063" y="930275"/>
            <a:ext cx="8516937" cy="1143000"/>
          </a:xfrm>
        </p:spPr>
        <p:txBody>
          <a:bodyPr/>
          <a:lstStyle/>
          <a:p>
            <a:r>
              <a:rPr lang="en-US" altLang="en-US"/>
              <a:t>Viking Invasions 8</a:t>
            </a:r>
            <a:r>
              <a:rPr lang="en-US" altLang="en-US" baseline="30000"/>
              <a:t>th</a:t>
            </a:r>
            <a:r>
              <a:rPr lang="en-US" altLang="en-US"/>
              <a:t>-12</a:t>
            </a:r>
            <a:r>
              <a:rPr lang="en-US" altLang="en-US" baseline="30000"/>
              <a:t>th</a:t>
            </a:r>
            <a:r>
              <a:rPr lang="en-US" altLang="en-US"/>
              <a:t> Centuries</a:t>
            </a:r>
          </a:p>
        </p:txBody>
      </p:sp>
      <p:sp>
        <p:nvSpPr>
          <p:cNvPr id="91139" name="Rectangle 3">
            <a:extLst>
              <a:ext uri="{FF2B5EF4-FFF2-40B4-BE49-F238E27FC236}">
                <a16:creationId xmlns:a16="http://schemas.microsoft.com/office/drawing/2014/main" id="{9350B20E-C799-4EDC-A5D6-A2C6CB11C50A}"/>
              </a:ext>
            </a:extLst>
          </p:cNvPr>
          <p:cNvSpPr>
            <a:spLocks noGrp="1" noChangeArrowheads="1"/>
          </p:cNvSpPr>
          <p:nvPr>
            <p:ph type="body" sz="half" idx="1"/>
          </p:nvPr>
        </p:nvSpPr>
        <p:spPr>
          <a:xfrm>
            <a:off x="304800" y="2057400"/>
            <a:ext cx="4495800" cy="4114800"/>
          </a:xfrm>
        </p:spPr>
        <p:txBody>
          <a:bodyPr/>
          <a:lstStyle/>
          <a:p>
            <a:pPr>
              <a:lnSpc>
                <a:spcPct val="90000"/>
              </a:lnSpc>
            </a:pPr>
            <a:r>
              <a:rPr lang="en-US" altLang="en-US" sz="2400"/>
              <a:t>Vikings destroyed monasteries and sacred objects</a:t>
            </a:r>
          </a:p>
          <a:p>
            <a:pPr>
              <a:lnSpc>
                <a:spcPct val="90000"/>
              </a:lnSpc>
            </a:pPr>
            <a:r>
              <a:rPr lang="en-US" altLang="en-US" sz="2400"/>
              <a:t>Slaughtered everyone in settlements that couldn’t pay enough to them</a:t>
            </a:r>
          </a:p>
          <a:p>
            <a:pPr>
              <a:lnSpc>
                <a:spcPct val="90000"/>
              </a:lnSpc>
            </a:pPr>
            <a:r>
              <a:rPr lang="en-US" altLang="en-US" sz="2400"/>
              <a:t>King Alfred of Wessex    (871-899) forced Vikings to northern England</a:t>
            </a:r>
          </a:p>
          <a:p>
            <a:pPr>
              <a:lnSpc>
                <a:spcPct val="90000"/>
              </a:lnSpc>
            </a:pPr>
            <a:r>
              <a:rPr lang="en-US" altLang="en-US" sz="2400"/>
              <a:t>Danelaw – dividing line between Viking Britain and Anglo-Saxon Britain</a:t>
            </a:r>
          </a:p>
          <a:p>
            <a:pPr>
              <a:lnSpc>
                <a:spcPct val="90000"/>
              </a:lnSpc>
              <a:buFontTx/>
              <a:buNone/>
            </a:pPr>
            <a:r>
              <a:rPr lang="en-US" altLang="en-US" sz="2400"/>
              <a:t>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2" dur="500"/>
                                        <p:tgtEl>
                                          <p:spTgt spid="91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7"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D5E88DE-CCA0-4C59-B4F6-B8EC3171A605}"/>
              </a:ext>
            </a:extLst>
          </p:cNvPr>
          <p:cNvSpPr>
            <a:spLocks noGrp="1" noChangeArrowheads="1"/>
          </p:cNvSpPr>
          <p:nvPr>
            <p:ph type="title"/>
          </p:nvPr>
        </p:nvSpPr>
        <p:spPr>
          <a:xfrm>
            <a:off x="1143000" y="0"/>
            <a:ext cx="7772400" cy="1143000"/>
          </a:xfrm>
        </p:spPr>
        <p:txBody>
          <a:bodyPr/>
          <a:lstStyle/>
          <a:p>
            <a:r>
              <a:rPr lang="en-US" altLang="en-US"/>
              <a:t>Anglo-Saxon Literature</a:t>
            </a:r>
          </a:p>
        </p:txBody>
      </p:sp>
      <p:sp>
        <p:nvSpPr>
          <p:cNvPr id="108547" name="Rectangle 3">
            <a:extLst>
              <a:ext uri="{FF2B5EF4-FFF2-40B4-BE49-F238E27FC236}">
                <a16:creationId xmlns:a16="http://schemas.microsoft.com/office/drawing/2014/main" id="{51182E3D-F344-405E-A306-34522A0E5139}"/>
              </a:ext>
            </a:extLst>
          </p:cNvPr>
          <p:cNvSpPr>
            <a:spLocks noGrp="1" noChangeArrowheads="1"/>
          </p:cNvSpPr>
          <p:nvPr>
            <p:ph type="body" sz="half" idx="1"/>
          </p:nvPr>
        </p:nvSpPr>
        <p:spPr>
          <a:xfrm>
            <a:off x="685800" y="1752600"/>
            <a:ext cx="8077200" cy="4114800"/>
          </a:xfrm>
        </p:spPr>
        <p:txBody>
          <a:bodyPr/>
          <a:lstStyle/>
          <a:p>
            <a:pPr marL="457200" indent="-457200">
              <a:lnSpc>
                <a:spcPct val="80000"/>
              </a:lnSpc>
            </a:pPr>
            <a:r>
              <a:rPr lang="en-US" altLang="en-US" sz="2400"/>
              <a:t>Oral tradition – poems and song committed to memory and performed by scops, bards, gleemen, or minstrels</a:t>
            </a:r>
          </a:p>
          <a:p>
            <a:pPr marL="457200" indent="-457200">
              <a:lnSpc>
                <a:spcPct val="80000"/>
              </a:lnSpc>
            </a:pPr>
            <a:r>
              <a:rPr lang="en-US" altLang="en-US" sz="2400"/>
              <a:t>With coming of Christian Church, written literature began to evolve</a:t>
            </a:r>
          </a:p>
          <a:p>
            <a:pPr marL="457200" indent="-457200">
              <a:lnSpc>
                <a:spcPct val="80000"/>
              </a:lnSpc>
            </a:pPr>
            <a:r>
              <a:rPr lang="en-US" altLang="en-US" sz="2400"/>
              <a:t>Two important traditions in literature</a:t>
            </a:r>
          </a:p>
          <a:p>
            <a:pPr marL="457200" indent="-457200">
              <a:lnSpc>
                <a:spcPct val="80000"/>
              </a:lnSpc>
              <a:buFontTx/>
              <a:buNone/>
            </a:pPr>
            <a:r>
              <a:rPr lang="en-US" altLang="en-US" sz="2400"/>
              <a:t>		heroic tradition – celebrates heroes</a:t>
            </a:r>
          </a:p>
          <a:p>
            <a:pPr marL="457200" indent="-457200">
              <a:lnSpc>
                <a:spcPct val="80000"/>
              </a:lnSpc>
              <a:buFontTx/>
              <a:buNone/>
            </a:pPr>
            <a:r>
              <a:rPr lang="en-US" altLang="en-US" sz="2400"/>
              <a:t>	     elegiac tradition – passing of earlier, better </a:t>
            </a:r>
          </a:p>
          <a:p>
            <a:pPr marL="457200" indent="-457200">
              <a:lnSpc>
                <a:spcPct val="80000"/>
              </a:lnSpc>
              <a:buFontTx/>
              <a:buNone/>
            </a:pPr>
            <a:r>
              <a:rPr lang="en-US" altLang="en-US" sz="2400"/>
              <a:t>		                           times</a:t>
            </a:r>
          </a:p>
          <a:p>
            <a:pPr marL="457200" indent="-457200">
              <a:lnSpc>
                <a:spcPct val="80000"/>
              </a:lnSpc>
              <a:buFontTx/>
              <a:buNone/>
            </a:pPr>
            <a:r>
              <a:rPr lang="en-US" altLang="en-US" sz="2400"/>
              <a:t>***Why were scops so important?  </a:t>
            </a:r>
          </a:p>
          <a:p>
            <a:pPr marL="457200" indent="-457200">
              <a:lnSpc>
                <a:spcPct val="80000"/>
              </a:lnSpc>
              <a:buFontTx/>
              <a:buAutoNum type="arabicPeriod"/>
            </a:pPr>
            <a:r>
              <a:rPr lang="en-US" altLang="en-US" sz="2400"/>
              <a:t>The Anglo-Saxons didn’t believe in afterlife</a:t>
            </a:r>
          </a:p>
          <a:p>
            <a:pPr marL="457200" indent="-457200">
              <a:lnSpc>
                <a:spcPct val="80000"/>
              </a:lnSpc>
              <a:buFontTx/>
              <a:buAutoNum type="arabicPeriod"/>
            </a:pPr>
            <a:r>
              <a:rPr lang="en-US" altLang="en-US" sz="2400"/>
              <a:t>Warriors gained immortality through songs</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linds(horizontal)">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linds(horizontal)">
                                      <p:cBhvr>
                                        <p:cTn id="17" dur="5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blinds(horizontal)">
                                      <p:cBhvr>
                                        <p:cTn id="22" dur="500"/>
                                        <p:tgtEl>
                                          <p:spTgt spid="108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blinds(horizontal)">
                                      <p:cBhvr>
                                        <p:cTn id="27" dur="500"/>
                                        <p:tgtEl>
                                          <p:spTgt spid="1085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Effect transition="in" filter="blinds(horizontal)">
                                      <p:cBhvr>
                                        <p:cTn id="32" dur="500"/>
                                        <p:tgtEl>
                                          <p:spTgt spid="1085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8547">
                                            <p:txEl>
                                              <p:pRg st="6" end="6"/>
                                            </p:txEl>
                                          </p:spTgt>
                                        </p:tgtEl>
                                        <p:attrNameLst>
                                          <p:attrName>style.visibility</p:attrName>
                                        </p:attrNameLst>
                                      </p:cBhvr>
                                      <p:to>
                                        <p:strVal val="visible"/>
                                      </p:to>
                                    </p:set>
                                    <p:animEffect transition="in" filter="blinds(horizontal)">
                                      <p:cBhvr>
                                        <p:cTn id="37" dur="500"/>
                                        <p:tgtEl>
                                          <p:spTgt spid="1085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8547">
                                            <p:txEl>
                                              <p:pRg st="7" end="7"/>
                                            </p:txEl>
                                          </p:spTgt>
                                        </p:tgtEl>
                                        <p:attrNameLst>
                                          <p:attrName>style.visibility</p:attrName>
                                        </p:attrNameLst>
                                      </p:cBhvr>
                                      <p:to>
                                        <p:strVal val="visible"/>
                                      </p:to>
                                    </p:set>
                                    <p:animEffect transition="in" filter="blinds(horizontal)">
                                      <p:cBhvr>
                                        <p:cTn id="42" dur="500"/>
                                        <p:tgtEl>
                                          <p:spTgt spid="1085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8547">
                                            <p:txEl>
                                              <p:pRg st="8" end="8"/>
                                            </p:txEl>
                                          </p:spTgt>
                                        </p:tgtEl>
                                        <p:attrNameLst>
                                          <p:attrName>style.visibility</p:attrName>
                                        </p:attrNameLst>
                                      </p:cBhvr>
                                      <p:to>
                                        <p:strVal val="visible"/>
                                      </p:to>
                                    </p:set>
                                    <p:animEffect transition="in" filter="blinds(horizontal)">
                                      <p:cBhvr>
                                        <p:cTn id="47" dur="5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8899634-D660-4CCB-A1FB-C61D2038D645}"/>
              </a:ext>
            </a:extLst>
          </p:cNvPr>
          <p:cNvSpPr>
            <a:spLocks noGrp="1" noChangeArrowheads="1"/>
          </p:cNvSpPr>
          <p:nvPr>
            <p:ph type="title"/>
          </p:nvPr>
        </p:nvSpPr>
        <p:spPr>
          <a:xfrm>
            <a:off x="685800" y="914400"/>
            <a:ext cx="7772400" cy="1143000"/>
          </a:xfrm>
        </p:spPr>
        <p:txBody>
          <a:bodyPr/>
          <a:lstStyle/>
          <a:p>
            <a:r>
              <a:rPr lang="en-US" altLang="en-US"/>
              <a:t>Anglo-Saxon Civilization</a:t>
            </a:r>
          </a:p>
        </p:txBody>
      </p:sp>
      <p:sp>
        <p:nvSpPr>
          <p:cNvPr id="116739" name="Rectangle 3">
            <a:extLst>
              <a:ext uri="{FF2B5EF4-FFF2-40B4-BE49-F238E27FC236}">
                <a16:creationId xmlns:a16="http://schemas.microsoft.com/office/drawing/2014/main" id="{4F2CD8A3-D393-4D1D-8EEE-C386581C0A46}"/>
              </a:ext>
            </a:extLst>
          </p:cNvPr>
          <p:cNvSpPr>
            <a:spLocks noGrp="1" noChangeArrowheads="1"/>
          </p:cNvSpPr>
          <p:nvPr>
            <p:ph type="body" sz="half" idx="1"/>
          </p:nvPr>
        </p:nvSpPr>
        <p:spPr>
          <a:xfrm>
            <a:off x="685800" y="2452688"/>
            <a:ext cx="7924800" cy="2805112"/>
          </a:xfrm>
        </p:spPr>
        <p:txBody>
          <a:bodyPr/>
          <a:lstStyle/>
          <a:p>
            <a:r>
              <a:rPr lang="en-US" altLang="en-US" sz="2800"/>
              <a:t>Common language</a:t>
            </a:r>
          </a:p>
          <a:p>
            <a:r>
              <a:rPr lang="en-US" altLang="en-US" sz="2800"/>
              <a:t>Shared a heroic ideal; set of traditional heroes</a:t>
            </a:r>
          </a:p>
          <a:p>
            <a:r>
              <a:rPr lang="en-US" altLang="en-US" sz="2800"/>
              <a:t>Admired men of outstanding courage</a:t>
            </a:r>
          </a:p>
          <a:p>
            <a:r>
              <a:rPr lang="en-US" altLang="en-US" sz="2800"/>
              <a:t>Loyalty to leader and tribe</a:t>
            </a:r>
          </a:p>
          <a:p>
            <a:r>
              <a:rPr lang="en-US" altLang="en-US" sz="2800"/>
              <a:t>Fierce personal valor</a:t>
            </a:r>
          </a:p>
          <a:p>
            <a:pPr>
              <a:buFontTx/>
              <a:buNone/>
            </a:pPr>
            <a:endParaRPr lang="en-US" altLang="en-US" sz="2800"/>
          </a:p>
        </p:txBody>
      </p:sp>
    </p:spTree>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C40475F9-F7FF-4BFC-A104-348BE3BAE959}"/>
              </a:ext>
            </a:extLst>
          </p:cNvPr>
          <p:cNvSpPr>
            <a:spLocks noGrp="1" noChangeArrowheads="1"/>
          </p:cNvSpPr>
          <p:nvPr>
            <p:ph type="title"/>
          </p:nvPr>
        </p:nvSpPr>
        <p:spPr/>
        <p:txBody>
          <a:bodyPr/>
          <a:lstStyle/>
          <a:p>
            <a:r>
              <a:rPr lang="en-US" altLang="en-US"/>
              <a:t>Anglo-Saxon Civilization</a:t>
            </a:r>
          </a:p>
        </p:txBody>
      </p:sp>
      <p:sp>
        <p:nvSpPr>
          <p:cNvPr id="117763" name="Rectangle 3">
            <a:extLst>
              <a:ext uri="{FF2B5EF4-FFF2-40B4-BE49-F238E27FC236}">
                <a16:creationId xmlns:a16="http://schemas.microsoft.com/office/drawing/2014/main" id="{499F8DD1-5CD9-49CC-9BBF-9F00792E9AC8}"/>
              </a:ext>
            </a:extLst>
          </p:cNvPr>
          <p:cNvSpPr>
            <a:spLocks noGrp="1" noChangeArrowheads="1"/>
          </p:cNvSpPr>
          <p:nvPr>
            <p:ph type="body" sz="half" idx="1"/>
          </p:nvPr>
        </p:nvSpPr>
        <p:spPr>
          <a:xfrm>
            <a:off x="685800" y="2147888"/>
            <a:ext cx="8001000" cy="4114800"/>
          </a:xfrm>
        </p:spPr>
        <p:txBody>
          <a:bodyPr/>
          <a:lstStyle/>
          <a:p>
            <a:pPr>
              <a:lnSpc>
                <a:spcPct val="90000"/>
              </a:lnSpc>
            </a:pPr>
            <a:r>
              <a:rPr lang="en-US" altLang="en-US" sz="2800"/>
              <a:t>Persons of rank received with grave courtesy</a:t>
            </a:r>
          </a:p>
          <a:p>
            <a:pPr>
              <a:lnSpc>
                <a:spcPct val="90000"/>
              </a:lnSpc>
            </a:pPr>
            <a:r>
              <a:rPr lang="en-US" altLang="en-US" sz="2800"/>
              <a:t>Ruler generous to those who remain loyal</a:t>
            </a:r>
          </a:p>
          <a:p>
            <a:pPr>
              <a:lnSpc>
                <a:spcPct val="90000"/>
              </a:lnSpc>
            </a:pPr>
            <a:r>
              <a:rPr lang="en-US" altLang="en-US" sz="2800"/>
              <a:t>Everyone aware of shortness of life &amp; passing of all things in the world</a:t>
            </a:r>
          </a:p>
          <a:p>
            <a:pPr>
              <a:lnSpc>
                <a:spcPct val="90000"/>
              </a:lnSpc>
            </a:pPr>
            <a:r>
              <a:rPr lang="en-US" altLang="en-US" sz="2800"/>
              <a:t>Impersonal, irresistible fate determined most of life (Wyrd or Fate)</a:t>
            </a:r>
          </a:p>
          <a:p>
            <a:pPr>
              <a:lnSpc>
                <a:spcPct val="90000"/>
              </a:lnSpc>
            </a:pPr>
            <a:r>
              <a:rPr lang="en-US" altLang="en-US" sz="2800"/>
              <a:t>Heroic human will &amp; courage allowed individuals to control their own response to fate</a:t>
            </a:r>
          </a:p>
        </p:txBody>
      </p:sp>
    </p:spTree>
  </p:cSld>
  <p:clrMapOvr>
    <a:masterClrMapping/>
  </p:clrMapOvr>
  <p:transition spd="slow">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069FF450-5D77-4ADD-9B74-62FC586BCB7D}"/>
              </a:ext>
            </a:extLst>
          </p:cNvPr>
          <p:cNvSpPr>
            <a:spLocks noGrp="1" noChangeArrowheads="1"/>
          </p:cNvSpPr>
          <p:nvPr>
            <p:ph type="title"/>
          </p:nvPr>
        </p:nvSpPr>
        <p:spPr/>
        <p:txBody>
          <a:bodyPr/>
          <a:lstStyle/>
          <a:p>
            <a:r>
              <a:rPr lang="en-US" altLang="en-US"/>
              <a:t>Anglo-Saxon Literature</a:t>
            </a:r>
          </a:p>
        </p:txBody>
      </p:sp>
      <p:sp>
        <p:nvSpPr>
          <p:cNvPr id="110595" name="Rectangle 3">
            <a:extLst>
              <a:ext uri="{FF2B5EF4-FFF2-40B4-BE49-F238E27FC236}">
                <a16:creationId xmlns:a16="http://schemas.microsoft.com/office/drawing/2014/main" id="{6AF89D90-CE9D-48C8-8598-113F5F3583DD}"/>
              </a:ext>
            </a:extLst>
          </p:cNvPr>
          <p:cNvSpPr>
            <a:spLocks noGrp="1" noChangeArrowheads="1"/>
          </p:cNvSpPr>
          <p:nvPr>
            <p:ph type="body" sz="half" idx="1"/>
          </p:nvPr>
        </p:nvSpPr>
        <p:spPr>
          <a:xfrm>
            <a:off x="685800" y="2147888"/>
            <a:ext cx="7467600" cy="4114800"/>
          </a:xfrm>
        </p:spPr>
        <p:txBody>
          <a:bodyPr/>
          <a:lstStyle/>
          <a:p>
            <a:r>
              <a:rPr lang="en-US" altLang="en-US" sz="2800" b="1" i="1"/>
              <a:t>Beowulf</a:t>
            </a:r>
            <a:r>
              <a:rPr lang="en-US" altLang="en-US" sz="2800"/>
              <a:t> – one of few pieces that survived.  Priests and monks were the only ones who could write; stories survival depended upon them. The church was not too eager to preserve literature that was pagan in nature, so historians believe they either ignored it or changed it.  This may account for the mixture of Christian and pagan elements in </a:t>
            </a:r>
            <a:r>
              <a:rPr lang="en-US" altLang="en-US" sz="2800" i="1"/>
              <a:t>Beowulf</a:t>
            </a:r>
            <a:r>
              <a:rPr lang="en-US" altLang="en-US" sz="2800"/>
              <a:t>.</a:t>
            </a:r>
            <a:endParaRPr lang="en-US" altLang="en-US" sz="2800" b="1" i="1"/>
          </a:p>
        </p:txBody>
      </p:sp>
    </p:spTree>
  </p:cSld>
  <p:clrMapOvr>
    <a:masterClrMapping/>
  </p:clrMapOvr>
  <p:transition spd="slow">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C17DCD6E-866A-4C95-8794-529EBAB15C00}"/>
              </a:ext>
            </a:extLst>
          </p:cNvPr>
          <p:cNvSpPr txBox="1">
            <a:spLocks noChangeArrowheads="1"/>
          </p:cNvSpPr>
          <p:nvPr/>
        </p:nvSpPr>
        <p:spPr bwMode="auto">
          <a:xfrm>
            <a:off x="0" y="3048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5400" b="1">
                <a:latin typeface="Papyrus" panose="03070502060502030205" pitchFamily="66" charset="0"/>
              </a:rPr>
              <a:t>Why Study </a:t>
            </a:r>
            <a:r>
              <a:rPr lang="en-US" altLang="en-US" sz="5400" b="1" i="1">
                <a:latin typeface="Papyrus" panose="03070502060502030205" pitchFamily="66" charset="0"/>
              </a:rPr>
              <a:t>Beowulf?</a:t>
            </a:r>
          </a:p>
        </p:txBody>
      </p:sp>
      <p:sp>
        <p:nvSpPr>
          <p:cNvPr id="4101" name="Text Box 5">
            <a:extLst>
              <a:ext uri="{FF2B5EF4-FFF2-40B4-BE49-F238E27FC236}">
                <a16:creationId xmlns:a16="http://schemas.microsoft.com/office/drawing/2014/main" id="{86C322A3-CF7D-4421-9BFB-04B5D10ADF4C}"/>
              </a:ext>
            </a:extLst>
          </p:cNvPr>
          <p:cNvSpPr txBox="1">
            <a:spLocks noChangeArrowheads="1"/>
          </p:cNvSpPr>
          <p:nvPr/>
        </p:nvSpPr>
        <p:spPr bwMode="auto">
          <a:xfrm>
            <a:off x="609600" y="14478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1. </a:t>
            </a:r>
            <a:r>
              <a:rPr lang="en-US" altLang="en-US" sz="3200" b="1" i="1">
                <a:latin typeface="Times New Roman" panose="02020603050405020304" pitchFamily="18" charset="0"/>
              </a:rPr>
              <a:t>Beowulf </a:t>
            </a:r>
            <a:r>
              <a:rPr lang="en-US" altLang="en-US" sz="3200" b="1">
                <a:latin typeface="Times New Roman" panose="02020603050405020304" pitchFamily="18" charset="0"/>
              </a:rPr>
              <a:t> is the oldest poem in the English language, so everything written since Beowulf stems from it in some way</a:t>
            </a:r>
          </a:p>
        </p:txBody>
      </p:sp>
      <p:sp>
        <p:nvSpPr>
          <p:cNvPr id="4102" name="Text Box 6">
            <a:extLst>
              <a:ext uri="{FF2B5EF4-FFF2-40B4-BE49-F238E27FC236}">
                <a16:creationId xmlns:a16="http://schemas.microsoft.com/office/drawing/2014/main" id="{C9EAEE49-5680-4603-99E2-931B448B70B8}"/>
              </a:ext>
            </a:extLst>
          </p:cNvPr>
          <p:cNvSpPr txBox="1">
            <a:spLocks noChangeArrowheads="1"/>
          </p:cNvSpPr>
          <p:nvPr/>
        </p:nvSpPr>
        <p:spPr bwMode="auto">
          <a:xfrm>
            <a:off x="609600" y="34290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2. The story of </a:t>
            </a:r>
            <a:r>
              <a:rPr lang="en-US" altLang="en-US" sz="3200" b="1" i="1">
                <a:latin typeface="Times New Roman" panose="02020603050405020304" pitchFamily="18" charset="0"/>
              </a:rPr>
              <a:t>Beowulf</a:t>
            </a:r>
            <a:r>
              <a:rPr lang="en-US" altLang="en-US" sz="3200" b="1">
                <a:latin typeface="Times New Roman" panose="02020603050405020304" pitchFamily="18" charset="0"/>
              </a:rPr>
              <a:t> encompasses common themes that we still see in English literature today </a:t>
            </a:r>
          </a:p>
        </p:txBody>
      </p:sp>
      <p:sp>
        <p:nvSpPr>
          <p:cNvPr id="9" name="Text Box 6">
            <a:extLst>
              <a:ext uri="{FF2B5EF4-FFF2-40B4-BE49-F238E27FC236}">
                <a16:creationId xmlns:a16="http://schemas.microsoft.com/office/drawing/2014/main" id="{E3865D40-138E-41FE-BEF8-DB4B8AEC57DE}"/>
              </a:ext>
            </a:extLst>
          </p:cNvPr>
          <p:cNvSpPr txBox="1">
            <a:spLocks noChangeArrowheads="1"/>
          </p:cNvSpPr>
          <p:nvPr/>
        </p:nvSpPr>
        <p:spPr bwMode="auto">
          <a:xfrm>
            <a:off x="685800" y="53340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3. </a:t>
            </a:r>
            <a:r>
              <a:rPr lang="en-US" altLang="en-US" sz="3200" b="1" i="1">
                <a:latin typeface="Times New Roman" panose="02020603050405020304" pitchFamily="18" charset="0"/>
              </a:rPr>
              <a:t>Beowulf</a:t>
            </a:r>
            <a:r>
              <a:rPr lang="en-US" altLang="en-US" sz="3200" b="1">
                <a:latin typeface="Times New Roman" panose="02020603050405020304" pitchFamily="18" charset="0"/>
              </a:rPr>
              <a:t>  is simply good writing…</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slide(fromRight)">
                                      <p:cBhvr>
                                        <p:cTn id="12" dur="5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slide(fromRight)">
                                      <p:cBhvr>
                                        <p:cTn id="17" dur="5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1" grpId="0" autoUpdateAnimBg="0"/>
      <p:bldP spid="4102" grpId="0" autoUpdateAnimBg="0"/>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F005C1C-F7A9-486E-AB6D-319D01CCA9E6}"/>
              </a:ext>
            </a:extLst>
          </p:cNvPr>
          <p:cNvSpPr>
            <a:spLocks noGrp="1" noChangeArrowheads="1"/>
          </p:cNvSpPr>
          <p:nvPr>
            <p:ph type="title"/>
          </p:nvPr>
        </p:nvSpPr>
        <p:spPr/>
        <p:txBody>
          <a:bodyPr/>
          <a:lstStyle/>
          <a:p>
            <a:r>
              <a:rPr lang="en-US" altLang="en-US"/>
              <a:t>Anglo-Saxon Literature</a:t>
            </a:r>
          </a:p>
        </p:txBody>
      </p:sp>
      <p:sp>
        <p:nvSpPr>
          <p:cNvPr id="111619" name="Rectangle 3">
            <a:extLst>
              <a:ext uri="{FF2B5EF4-FFF2-40B4-BE49-F238E27FC236}">
                <a16:creationId xmlns:a16="http://schemas.microsoft.com/office/drawing/2014/main" id="{EFB4F0AF-8DD5-4776-AF50-F09E0E0304C6}"/>
              </a:ext>
            </a:extLst>
          </p:cNvPr>
          <p:cNvSpPr>
            <a:spLocks noGrp="1" noChangeArrowheads="1"/>
          </p:cNvSpPr>
          <p:nvPr>
            <p:ph type="body" sz="half" idx="1"/>
          </p:nvPr>
        </p:nvSpPr>
        <p:spPr/>
        <p:txBody>
          <a:bodyPr/>
          <a:lstStyle/>
          <a:p>
            <a:pPr>
              <a:lnSpc>
                <a:spcPct val="90000"/>
              </a:lnSpc>
            </a:pPr>
            <a:r>
              <a:rPr lang="en-US" altLang="en-US" sz="2100" i="1"/>
              <a:t>Beowulf</a:t>
            </a:r>
            <a:r>
              <a:rPr lang="en-US" altLang="en-US" sz="2100"/>
              <a:t>: England:: </a:t>
            </a:r>
            <a:r>
              <a:rPr lang="en-US" altLang="en-US" sz="2100" i="1"/>
              <a:t>Iliad</a:t>
            </a:r>
            <a:r>
              <a:rPr lang="en-US" altLang="en-US" sz="2100"/>
              <a:t> and </a:t>
            </a:r>
            <a:r>
              <a:rPr lang="en-US" altLang="en-US" sz="2100" i="1"/>
              <a:t>Odyssey</a:t>
            </a:r>
            <a:r>
              <a:rPr lang="en-US" altLang="en-US" sz="2100"/>
              <a:t> : Greece</a:t>
            </a:r>
          </a:p>
          <a:p>
            <a:pPr>
              <a:lnSpc>
                <a:spcPct val="90000"/>
              </a:lnSpc>
            </a:pPr>
            <a:r>
              <a:rPr lang="en-US" altLang="en-US" sz="2100"/>
              <a:t>Oral art – handed down with changes and embellishments</a:t>
            </a:r>
          </a:p>
          <a:p>
            <a:pPr>
              <a:lnSpc>
                <a:spcPct val="90000"/>
              </a:lnSpc>
            </a:pPr>
            <a:r>
              <a:rPr lang="en-US" altLang="en-US" sz="2100"/>
              <a:t>Composed in Old English probably in Northumbria in northeast England sometime between 700-750</a:t>
            </a:r>
          </a:p>
          <a:p>
            <a:pPr>
              <a:lnSpc>
                <a:spcPct val="90000"/>
              </a:lnSpc>
            </a:pPr>
            <a:r>
              <a:rPr lang="en-US" altLang="en-US" sz="2100"/>
              <a:t>Depicts a world from the early 6</a:t>
            </a:r>
            <a:r>
              <a:rPr lang="en-US" altLang="en-US" sz="2100" baseline="30000"/>
              <a:t>th</a:t>
            </a:r>
            <a:r>
              <a:rPr lang="en-US" altLang="en-US" sz="2100"/>
              <a:t> century</a:t>
            </a:r>
          </a:p>
          <a:p>
            <a:pPr>
              <a:lnSpc>
                <a:spcPct val="90000"/>
              </a:lnSpc>
            </a:pPr>
            <a:endParaRPr lang="en-US" altLang="en-US" sz="2100"/>
          </a:p>
        </p:txBody>
      </p:sp>
      <p:pic>
        <p:nvPicPr>
          <p:cNvPr id="126979" name="Picture 3">
            <a:extLst>
              <a:ext uri="{FF2B5EF4-FFF2-40B4-BE49-F238E27FC236}">
                <a16:creationId xmlns:a16="http://schemas.microsoft.com/office/drawing/2014/main" id="{3F5716F5-8F84-4664-9F82-2F1B3D4CB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14325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linds(horizontal)">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blinds(horizontal)">
                                      <p:cBhvr>
                                        <p:cTn id="17" dur="500"/>
                                        <p:tgtEl>
                                          <p:spTgt spid="111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blinds(horizontal)">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7293B8D-280B-49D7-8C4D-E370B1CC77FE}"/>
              </a:ext>
            </a:extLst>
          </p:cNvPr>
          <p:cNvSpPr>
            <a:spLocks noGrp="1" noChangeArrowheads="1"/>
          </p:cNvSpPr>
          <p:nvPr>
            <p:ph type="title"/>
          </p:nvPr>
        </p:nvSpPr>
        <p:spPr/>
        <p:txBody>
          <a:bodyPr/>
          <a:lstStyle/>
          <a:p>
            <a:r>
              <a:rPr lang="en-US" altLang="en-US"/>
              <a:t>Anglo-Saxon Literature</a:t>
            </a:r>
          </a:p>
        </p:txBody>
      </p:sp>
      <p:sp>
        <p:nvSpPr>
          <p:cNvPr id="112643" name="Rectangle 3">
            <a:extLst>
              <a:ext uri="{FF2B5EF4-FFF2-40B4-BE49-F238E27FC236}">
                <a16:creationId xmlns:a16="http://schemas.microsoft.com/office/drawing/2014/main" id="{FA4C8058-99AF-4C5E-BD29-DC0503161293}"/>
              </a:ext>
            </a:extLst>
          </p:cNvPr>
          <p:cNvSpPr>
            <a:spLocks noGrp="1" noChangeArrowheads="1"/>
          </p:cNvSpPr>
          <p:nvPr>
            <p:ph type="body" sz="half" idx="1"/>
          </p:nvPr>
        </p:nvSpPr>
        <p:spPr>
          <a:xfrm>
            <a:off x="685800" y="2147888"/>
            <a:ext cx="8001000" cy="4114800"/>
          </a:xfrm>
        </p:spPr>
        <p:txBody>
          <a:bodyPr/>
          <a:lstStyle/>
          <a:p>
            <a:r>
              <a:rPr lang="en-US" altLang="en-US" sz="2800"/>
              <a:t>Poem based on early Celtic and Scandinavian folk legends</a:t>
            </a:r>
          </a:p>
          <a:p>
            <a:r>
              <a:rPr lang="en-US" altLang="en-US" sz="2800"/>
              <a:t>Scenery described is from Northumbria; assumed that poet was Northumbrian monk</a:t>
            </a:r>
          </a:p>
          <a:p>
            <a:r>
              <a:rPr lang="en-US" altLang="en-US" sz="2800"/>
              <a:t>Only manuscript available dates from the year 1000; discovered in the 18</a:t>
            </a:r>
            <a:r>
              <a:rPr lang="en-US" altLang="en-US" sz="2800" baseline="30000"/>
              <a:t>th</a:t>
            </a:r>
            <a:r>
              <a:rPr lang="en-US" altLang="en-US" sz="2800"/>
              <a:t> century</a:t>
            </a:r>
          </a:p>
          <a:p>
            <a:pPr>
              <a:buFontTx/>
              <a:buNone/>
            </a:pPr>
            <a:endParaRPr lang="en-US" altLang="en-US" sz="280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blinds(horizontal)">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blinds(horizontal)">
                                      <p:cBhvr>
                                        <p:cTn id="17" dur="500"/>
                                        <p:tgtEl>
                                          <p:spTgt spid="112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a:extLst>
              <a:ext uri="{FF2B5EF4-FFF2-40B4-BE49-F238E27FC236}">
                <a16:creationId xmlns:a16="http://schemas.microsoft.com/office/drawing/2014/main" id="{BABCED8D-FE01-4757-9A51-B69BC48A9120}"/>
              </a:ext>
            </a:extLst>
          </p:cNvPr>
          <p:cNvSpPr>
            <a:spLocks noGrp="1" noChangeArrowheads="1"/>
          </p:cNvSpPr>
          <p:nvPr>
            <p:ph type="ctrTitle"/>
          </p:nvPr>
        </p:nvSpPr>
        <p:spPr/>
        <p:txBody>
          <a:bodyPr/>
          <a:lstStyle/>
          <a:p>
            <a:r>
              <a:rPr lang="en-US" altLang="en-US"/>
              <a:t>Anglo-Saxon Period</a:t>
            </a:r>
          </a:p>
        </p:txBody>
      </p:sp>
      <p:sp>
        <p:nvSpPr>
          <p:cNvPr id="88067" name="Rectangle 1027">
            <a:extLst>
              <a:ext uri="{FF2B5EF4-FFF2-40B4-BE49-F238E27FC236}">
                <a16:creationId xmlns:a16="http://schemas.microsoft.com/office/drawing/2014/main" id="{6204C266-B387-4F6F-8044-DF9445A57EC0}"/>
              </a:ext>
            </a:extLst>
          </p:cNvPr>
          <p:cNvSpPr>
            <a:spLocks noGrp="1" noChangeArrowheads="1"/>
          </p:cNvSpPr>
          <p:nvPr>
            <p:ph type="subTitle" idx="1"/>
          </p:nvPr>
        </p:nvSpPr>
        <p:spPr/>
        <p:txBody>
          <a:bodyPr/>
          <a:lstStyle/>
          <a:p>
            <a:endParaRPr lang="en-US" altLang="en-US"/>
          </a:p>
          <a:p>
            <a:endParaRPr lang="en-US" altLang="en-US" sz="3600"/>
          </a:p>
          <a:p>
            <a:endParaRPr lang="en-US" altLang="en-US" sz="3600"/>
          </a:p>
          <a:p>
            <a:endParaRPr lang="en-US" altLang="en-US" sz="3600"/>
          </a:p>
        </p:txBody>
      </p:sp>
      <p:sp>
        <p:nvSpPr>
          <p:cNvPr id="88068" name="Text Box 1028">
            <a:extLst>
              <a:ext uri="{FF2B5EF4-FFF2-40B4-BE49-F238E27FC236}">
                <a16:creationId xmlns:a16="http://schemas.microsoft.com/office/drawing/2014/main" id="{2B848510-87EE-4542-A248-BA5917EACFE7}"/>
              </a:ext>
            </a:extLst>
          </p:cNvPr>
          <p:cNvSpPr txBox="1">
            <a:spLocks noChangeArrowheads="1"/>
          </p:cNvSpPr>
          <p:nvPr/>
        </p:nvSpPr>
        <p:spPr bwMode="auto">
          <a:xfrm>
            <a:off x="304800" y="35052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0099"/>
                </a:solidFill>
              </a:rPr>
              <a:t>“Anglo-Saxon England was born of warfare, remained forever a military society, and came to its end in battle.”   - J. R. Lander</a:t>
            </a:r>
          </a:p>
        </p:txBody>
      </p:sp>
      <p:sp>
        <p:nvSpPr>
          <p:cNvPr id="88069" name="Text Box 1029">
            <a:extLst>
              <a:ext uri="{FF2B5EF4-FFF2-40B4-BE49-F238E27FC236}">
                <a16:creationId xmlns:a16="http://schemas.microsoft.com/office/drawing/2014/main" id="{1EFDC8C7-FE4A-4169-BCE2-C8E51E5043F3}"/>
              </a:ext>
            </a:extLst>
          </p:cNvPr>
          <p:cNvSpPr txBox="1">
            <a:spLocks noChangeArrowheads="1"/>
          </p:cNvSpPr>
          <p:nvPr/>
        </p:nvSpPr>
        <p:spPr bwMode="auto">
          <a:xfrm>
            <a:off x="1981200" y="4495800"/>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folHlink"/>
                </a:solidFill>
              </a:rPr>
              <a:t>In a society dominated by aggression, what would you expect to be the Anglo-Saxon attitude toward family life, the role of women, art, literature, ethics and work?</a:t>
            </a:r>
          </a:p>
        </p:txBody>
      </p:sp>
    </p:spTree>
  </p:cSld>
  <p:clrMapOvr>
    <a:masterClrMapping/>
  </p:clrMapOvr>
  <p:transition spd="slow">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61635E8-6C05-480A-8378-09D0CECBE917}"/>
              </a:ext>
            </a:extLst>
          </p:cNvPr>
          <p:cNvSpPr>
            <a:spLocks noGrp="1" noChangeArrowheads="1"/>
          </p:cNvSpPr>
          <p:nvPr>
            <p:ph type="title"/>
          </p:nvPr>
        </p:nvSpPr>
        <p:spPr/>
        <p:txBody>
          <a:bodyPr/>
          <a:lstStyle/>
          <a:p>
            <a:r>
              <a:rPr lang="en-US" altLang="en-US"/>
              <a:t>More about Beowulf</a:t>
            </a:r>
          </a:p>
        </p:txBody>
      </p:sp>
      <p:sp>
        <p:nvSpPr>
          <p:cNvPr id="133123" name="Rectangle 3">
            <a:extLst>
              <a:ext uri="{FF2B5EF4-FFF2-40B4-BE49-F238E27FC236}">
                <a16:creationId xmlns:a16="http://schemas.microsoft.com/office/drawing/2014/main" id="{F82C1925-90FE-4981-A16A-476DC7FA03E0}"/>
              </a:ext>
            </a:extLst>
          </p:cNvPr>
          <p:cNvSpPr>
            <a:spLocks noGrp="1" noChangeArrowheads="1"/>
          </p:cNvSpPr>
          <p:nvPr>
            <p:ph type="body" idx="1"/>
          </p:nvPr>
        </p:nvSpPr>
        <p:spPr/>
        <p:txBody>
          <a:bodyPr/>
          <a:lstStyle/>
          <a:p>
            <a:r>
              <a:rPr lang="en-US" altLang="en-US"/>
              <a:t>Epic poem, written between 700 and 750</a:t>
            </a:r>
          </a:p>
          <a:p>
            <a:r>
              <a:rPr lang="en-US" altLang="en-US"/>
              <a:t>Beowulf is the epic hero</a:t>
            </a:r>
          </a:p>
          <a:p>
            <a:r>
              <a:rPr lang="en-US" altLang="en-US"/>
              <a:t>Is believed to be written by monks because of the religious references</a:t>
            </a:r>
          </a:p>
        </p:txBody>
      </p:sp>
    </p:spTree>
  </p:cSld>
  <p:clrMapOvr>
    <a:masterClrMapping/>
  </p:clrMapOvr>
  <p:transition spd="slow">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EA492687-DE77-4B8A-AB37-1DFE5DCD060A}"/>
              </a:ext>
            </a:extLst>
          </p:cNvPr>
          <p:cNvSpPr txBox="1">
            <a:spLocks noChangeArrowheads="1"/>
          </p:cNvSpPr>
          <p:nvPr/>
        </p:nvSpPr>
        <p:spPr bwMode="auto">
          <a:xfrm>
            <a:off x="762000" y="5334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5400" b="1" i="1" u="sng">
                <a:latin typeface="Papyrus" panose="03070502060502030205" pitchFamily="66" charset="0"/>
              </a:rPr>
              <a:t>Beowulf’s</a:t>
            </a:r>
            <a:r>
              <a:rPr lang="en-US" altLang="en-US" sz="5400" b="1" u="sng">
                <a:latin typeface="Papyrus" panose="03070502060502030205" pitchFamily="66" charset="0"/>
              </a:rPr>
              <a:t> Provenance</a:t>
            </a:r>
            <a:endParaRPr lang="en-US" altLang="en-US" sz="5400" b="1" i="1" u="sng">
              <a:latin typeface="Papyrus" panose="03070502060502030205" pitchFamily="66" charset="0"/>
            </a:endParaRPr>
          </a:p>
        </p:txBody>
      </p:sp>
      <p:sp>
        <p:nvSpPr>
          <p:cNvPr id="7172" name="Text Box 4">
            <a:extLst>
              <a:ext uri="{FF2B5EF4-FFF2-40B4-BE49-F238E27FC236}">
                <a16:creationId xmlns:a16="http://schemas.microsoft.com/office/drawing/2014/main" id="{799E0BCF-298A-427A-863D-9EAACC528001}"/>
              </a:ext>
            </a:extLst>
          </p:cNvPr>
          <p:cNvSpPr txBox="1">
            <a:spLocks noChangeArrowheads="1"/>
          </p:cNvSpPr>
          <p:nvPr/>
        </p:nvSpPr>
        <p:spPr bwMode="auto">
          <a:xfrm>
            <a:off x="457200" y="19050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What we</a:t>
            </a:r>
            <a:r>
              <a:rPr lang="en-US" altLang="en-US" sz="3200" b="1">
                <a:solidFill>
                  <a:srgbClr val="FF0000"/>
                </a:solidFill>
                <a:latin typeface="Times New Roman" panose="02020603050405020304" pitchFamily="18" charset="0"/>
              </a:rPr>
              <a:t> don’t </a:t>
            </a:r>
            <a:r>
              <a:rPr lang="en-US" altLang="en-US" sz="3200" b="1">
                <a:latin typeface="Times New Roman" panose="02020603050405020304" pitchFamily="18" charset="0"/>
              </a:rPr>
              <a:t>know:</a:t>
            </a:r>
          </a:p>
        </p:txBody>
      </p:sp>
      <p:sp>
        <p:nvSpPr>
          <p:cNvPr id="7173" name="Text Box 5">
            <a:extLst>
              <a:ext uri="{FF2B5EF4-FFF2-40B4-BE49-F238E27FC236}">
                <a16:creationId xmlns:a16="http://schemas.microsoft.com/office/drawing/2014/main" id="{F167EB14-D5AF-44E1-9BD9-2899169B172F}"/>
              </a:ext>
            </a:extLst>
          </p:cNvPr>
          <p:cNvSpPr txBox="1">
            <a:spLocks noChangeArrowheads="1"/>
          </p:cNvSpPr>
          <p:nvPr/>
        </p:nvSpPr>
        <p:spPr bwMode="auto">
          <a:xfrm>
            <a:off x="1219200" y="28194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Char char="Ø"/>
            </a:pPr>
            <a:r>
              <a:rPr lang="en-US" altLang="en-US" sz="3200" b="1">
                <a:latin typeface="Times New Roman" panose="02020603050405020304" pitchFamily="18" charset="0"/>
              </a:rPr>
              <a:t>who wrote it</a:t>
            </a:r>
          </a:p>
        </p:txBody>
      </p:sp>
      <p:sp>
        <p:nvSpPr>
          <p:cNvPr id="7174" name="Text Box 6">
            <a:extLst>
              <a:ext uri="{FF2B5EF4-FFF2-40B4-BE49-F238E27FC236}">
                <a16:creationId xmlns:a16="http://schemas.microsoft.com/office/drawing/2014/main" id="{415F4010-0234-4929-A47F-D0C455644216}"/>
              </a:ext>
            </a:extLst>
          </p:cNvPr>
          <p:cNvSpPr txBox="1">
            <a:spLocks noChangeArrowheads="1"/>
          </p:cNvSpPr>
          <p:nvPr/>
        </p:nvSpPr>
        <p:spPr bwMode="auto">
          <a:xfrm>
            <a:off x="2057400" y="3581400"/>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Char char="Ø"/>
            </a:pPr>
            <a:r>
              <a:rPr lang="en-US" altLang="en-US" sz="3200" b="1">
                <a:latin typeface="Times New Roman" panose="02020603050405020304" pitchFamily="18" charset="0"/>
              </a:rPr>
              <a:t>when exactly it was written</a:t>
            </a:r>
          </a:p>
        </p:txBody>
      </p:sp>
      <p:sp>
        <p:nvSpPr>
          <p:cNvPr id="7175" name="Text Box 7">
            <a:extLst>
              <a:ext uri="{FF2B5EF4-FFF2-40B4-BE49-F238E27FC236}">
                <a16:creationId xmlns:a16="http://schemas.microsoft.com/office/drawing/2014/main" id="{95B55EBE-C134-4133-AF0A-BF21EB73EB00}"/>
              </a:ext>
            </a:extLst>
          </p:cNvPr>
          <p:cNvSpPr txBox="1">
            <a:spLocks noChangeArrowheads="1"/>
          </p:cNvSpPr>
          <p:nvPr/>
        </p:nvSpPr>
        <p:spPr bwMode="auto">
          <a:xfrm>
            <a:off x="3276600" y="4572000"/>
            <a:ext cx="502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Char char="Ø"/>
            </a:pPr>
            <a:r>
              <a:rPr lang="en-US" altLang="en-US" sz="3200" b="1">
                <a:latin typeface="Times New Roman" panose="02020603050405020304" pitchFamily="18" charset="0"/>
              </a:rPr>
              <a:t>how much, exactly, is based on historical truth</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0-#ppt_w/2"/>
                                          </p:val>
                                        </p:tav>
                                        <p:tav tm="100000">
                                          <p:val>
                                            <p:strVal val="#ppt_x"/>
                                          </p:val>
                                        </p:tav>
                                      </p:tavLst>
                                    </p:anim>
                                    <p:anim calcmode="lin" valueType="num">
                                      <p:cBhvr additive="base">
                                        <p:cTn id="20"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additive="base">
                                        <p:cTn id="25" dur="500" fill="hold"/>
                                        <p:tgtEl>
                                          <p:spTgt spid="7174"/>
                                        </p:tgtEl>
                                        <p:attrNameLst>
                                          <p:attrName>ppt_x</p:attrName>
                                        </p:attrNameLst>
                                      </p:cBhvr>
                                      <p:tavLst>
                                        <p:tav tm="0">
                                          <p:val>
                                            <p:strVal val="0-#ppt_w/2"/>
                                          </p:val>
                                        </p:tav>
                                        <p:tav tm="100000">
                                          <p:val>
                                            <p:strVal val="#ppt_x"/>
                                          </p:val>
                                        </p:tav>
                                      </p:tavLst>
                                    </p:anim>
                                    <p:anim calcmode="lin" valueType="num">
                                      <p:cBhvr additive="base">
                                        <p:cTn id="26"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500" fill="hold"/>
                                        <p:tgtEl>
                                          <p:spTgt spid="7175"/>
                                        </p:tgtEl>
                                        <p:attrNameLst>
                                          <p:attrName>ppt_x</p:attrName>
                                        </p:attrNameLst>
                                      </p:cBhvr>
                                      <p:tavLst>
                                        <p:tav tm="0">
                                          <p:val>
                                            <p:strVal val="0-#ppt_w/2"/>
                                          </p:val>
                                        </p:tav>
                                        <p:tav tm="100000">
                                          <p:val>
                                            <p:strVal val="#ppt_x"/>
                                          </p:val>
                                        </p:tav>
                                      </p:tavLst>
                                    </p:anim>
                                    <p:anim calcmode="lin" valueType="num">
                                      <p:cBhvr additive="base">
                                        <p:cTn id="3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2" grpId="0" autoUpdateAnimBg="0"/>
      <p:bldP spid="7173" grpId="0" autoUpdateAnimBg="0"/>
      <p:bldP spid="7174" grpId="0" autoUpdateAnimBg="0"/>
      <p:bldP spid="717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CB8FB90-430C-41A0-8CB6-244B04F1F2CA}"/>
              </a:ext>
            </a:extLst>
          </p:cNvPr>
          <p:cNvSpPr txBox="1">
            <a:spLocks noChangeArrowheads="1"/>
          </p:cNvSpPr>
          <p:nvPr/>
        </p:nvSpPr>
        <p:spPr bwMode="auto">
          <a:xfrm>
            <a:off x="762000" y="1524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5400" b="1" i="1" u="sng">
                <a:latin typeface="Papyrus" panose="03070502060502030205" pitchFamily="66" charset="0"/>
              </a:rPr>
              <a:t>Beowulf’s</a:t>
            </a:r>
            <a:r>
              <a:rPr lang="en-US" altLang="en-US" sz="5400" b="1" u="sng">
                <a:latin typeface="Papyrus" panose="03070502060502030205" pitchFamily="66" charset="0"/>
              </a:rPr>
              <a:t> Provenance</a:t>
            </a:r>
            <a:endParaRPr lang="en-US" altLang="en-US" sz="5400" b="1" i="1" u="sng">
              <a:latin typeface="Papyrus" panose="03070502060502030205" pitchFamily="66" charset="0"/>
            </a:endParaRPr>
          </a:p>
        </p:txBody>
      </p:sp>
      <p:sp>
        <p:nvSpPr>
          <p:cNvPr id="8196" name="Text Box 4">
            <a:extLst>
              <a:ext uri="{FF2B5EF4-FFF2-40B4-BE49-F238E27FC236}">
                <a16:creationId xmlns:a16="http://schemas.microsoft.com/office/drawing/2014/main" id="{2E0B0820-4E37-4692-B290-E6D7776CBD56}"/>
              </a:ext>
            </a:extLst>
          </p:cNvPr>
          <p:cNvSpPr txBox="1">
            <a:spLocks noChangeArrowheads="1"/>
          </p:cNvSpPr>
          <p:nvPr/>
        </p:nvSpPr>
        <p:spPr bwMode="auto">
          <a:xfrm>
            <a:off x="533400" y="10668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What we </a:t>
            </a:r>
            <a:r>
              <a:rPr lang="en-US" altLang="en-US" sz="3200" b="1">
                <a:solidFill>
                  <a:srgbClr val="FF0000"/>
                </a:solidFill>
                <a:latin typeface="Times New Roman" panose="02020603050405020304" pitchFamily="18" charset="0"/>
              </a:rPr>
              <a:t>do</a:t>
            </a:r>
            <a:r>
              <a:rPr lang="en-US" altLang="en-US" sz="3200" b="1">
                <a:latin typeface="Times New Roman" panose="02020603050405020304" pitchFamily="18" charset="0"/>
              </a:rPr>
              <a:t> know:</a:t>
            </a:r>
          </a:p>
        </p:txBody>
      </p:sp>
      <p:sp>
        <p:nvSpPr>
          <p:cNvPr id="8197" name="Text Box 5">
            <a:extLst>
              <a:ext uri="{FF2B5EF4-FFF2-40B4-BE49-F238E27FC236}">
                <a16:creationId xmlns:a16="http://schemas.microsoft.com/office/drawing/2014/main" id="{CFFD95F1-C0D4-4EAD-84AC-972DA83D2083}"/>
              </a:ext>
            </a:extLst>
          </p:cNvPr>
          <p:cNvSpPr txBox="1">
            <a:spLocks noChangeArrowheads="1"/>
          </p:cNvSpPr>
          <p:nvPr/>
        </p:nvSpPr>
        <p:spPr bwMode="auto">
          <a:xfrm>
            <a:off x="304800" y="1676400"/>
            <a:ext cx="8610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Char char="Ø"/>
            </a:pPr>
            <a:r>
              <a:rPr lang="en-US" altLang="en-US" sz="3200" b="1">
                <a:latin typeface="Times New Roman" panose="02020603050405020304" pitchFamily="18" charset="0"/>
              </a:rPr>
              <a:t>Beowulf is the oldest surviving English poem.  It’s written in Old English (or Anglo-Saxon), which is the basis for the language we speak today.</a:t>
            </a:r>
          </a:p>
        </p:txBody>
      </p:sp>
      <p:sp>
        <p:nvSpPr>
          <p:cNvPr id="8198" name="Text Box 6">
            <a:extLst>
              <a:ext uri="{FF2B5EF4-FFF2-40B4-BE49-F238E27FC236}">
                <a16:creationId xmlns:a16="http://schemas.microsoft.com/office/drawing/2014/main" id="{74A8AF1E-9876-4E92-8B47-7EB2A6AC044F}"/>
              </a:ext>
            </a:extLst>
          </p:cNvPr>
          <p:cNvSpPr txBox="1">
            <a:spLocks noChangeArrowheads="1"/>
          </p:cNvSpPr>
          <p:nvPr/>
        </p:nvSpPr>
        <p:spPr bwMode="auto">
          <a:xfrm>
            <a:off x="304800" y="3733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Char char="Ø"/>
            </a:pPr>
            <a:r>
              <a:rPr lang="en-US" altLang="en-US" sz="3200" b="1">
                <a:latin typeface="Times New Roman" panose="02020603050405020304" pitchFamily="18" charset="0"/>
              </a:rPr>
              <a:t>Some of the characters in the poem actually existed.</a:t>
            </a:r>
          </a:p>
        </p:txBody>
      </p:sp>
      <p:sp>
        <p:nvSpPr>
          <p:cNvPr id="10" name="Text Box 5">
            <a:extLst>
              <a:ext uri="{FF2B5EF4-FFF2-40B4-BE49-F238E27FC236}">
                <a16:creationId xmlns:a16="http://schemas.microsoft.com/office/drawing/2014/main" id="{657BA4B2-F67B-4B2A-B758-4157AB383D06}"/>
              </a:ext>
            </a:extLst>
          </p:cNvPr>
          <p:cNvSpPr txBox="1">
            <a:spLocks noChangeArrowheads="1"/>
          </p:cNvSpPr>
          <p:nvPr/>
        </p:nvSpPr>
        <p:spPr bwMode="auto">
          <a:xfrm>
            <a:off x="381000" y="4953000"/>
            <a:ext cx="8610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Char char="Ø"/>
            </a:pPr>
            <a:r>
              <a:rPr lang="en-US" altLang="en-US" sz="3200" b="1">
                <a:latin typeface="Times New Roman" panose="02020603050405020304" pitchFamily="18" charset="0"/>
              </a:rPr>
              <a:t>The only copy of the manuscript was written sometime around the 11</a:t>
            </a:r>
            <a:r>
              <a:rPr lang="en-US" altLang="en-US" sz="3200" b="1" baseline="30000">
                <a:latin typeface="Times New Roman" panose="02020603050405020304" pitchFamily="18" charset="0"/>
              </a:rPr>
              <a:t>th</a:t>
            </a:r>
            <a:r>
              <a:rPr lang="en-US" altLang="en-US" sz="3200" b="1">
                <a:latin typeface="Times New Roman" panose="02020603050405020304" pitchFamily="18" charset="0"/>
              </a:rPr>
              <a:t> century A.D. (1000’s)…</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0-#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197"/>
                                        </p:tgtEl>
                                        <p:attrNameLst>
                                          <p:attrName>style.visibility</p:attrName>
                                        </p:attrNameLst>
                                      </p:cBhvr>
                                      <p:to>
                                        <p:strVal val="visible"/>
                                      </p:to>
                                    </p:set>
                                    <p:anim calcmode="lin" valueType="num">
                                      <p:cBhvr additive="base">
                                        <p:cTn id="18" dur="500" fill="hold"/>
                                        <p:tgtEl>
                                          <p:spTgt spid="8197"/>
                                        </p:tgtEl>
                                        <p:attrNameLst>
                                          <p:attrName>ppt_x</p:attrName>
                                        </p:attrNameLst>
                                      </p:cBhvr>
                                      <p:tavLst>
                                        <p:tav tm="0">
                                          <p:val>
                                            <p:strVal val="0-#ppt_w/2"/>
                                          </p:val>
                                        </p:tav>
                                        <p:tav tm="100000">
                                          <p:val>
                                            <p:strVal val="#ppt_x"/>
                                          </p:val>
                                        </p:tav>
                                      </p:tavLst>
                                    </p:anim>
                                    <p:anim calcmode="lin" valueType="num">
                                      <p:cBhvr additive="base">
                                        <p:cTn id="19"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198"/>
                                        </p:tgtEl>
                                        <p:attrNameLst>
                                          <p:attrName>style.visibility</p:attrName>
                                        </p:attrNameLst>
                                      </p:cBhvr>
                                      <p:to>
                                        <p:strVal val="visible"/>
                                      </p:to>
                                    </p:set>
                                    <p:anim calcmode="lin" valueType="num">
                                      <p:cBhvr additive="base">
                                        <p:cTn id="24" dur="500" fill="hold"/>
                                        <p:tgtEl>
                                          <p:spTgt spid="8198"/>
                                        </p:tgtEl>
                                        <p:attrNameLst>
                                          <p:attrName>ppt_x</p:attrName>
                                        </p:attrNameLst>
                                      </p:cBhvr>
                                      <p:tavLst>
                                        <p:tav tm="0">
                                          <p:val>
                                            <p:strVal val="0-#ppt_w/2"/>
                                          </p:val>
                                        </p:tav>
                                        <p:tav tm="100000">
                                          <p:val>
                                            <p:strVal val="#ppt_x"/>
                                          </p:val>
                                        </p:tav>
                                      </p:tavLst>
                                    </p:anim>
                                    <p:anim calcmode="lin" valueType="num">
                                      <p:cBhvr additive="base">
                                        <p:cTn id="25"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autoUpdateAnimBg="0"/>
      <p:bldP spid="8197" grpId="0" autoUpdateAnimBg="0"/>
      <p:bldP spid="8198" grpId="0" autoUpdateAnimBg="0"/>
      <p:bldP spid="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6">
            <a:extLst>
              <a:ext uri="{FF2B5EF4-FFF2-40B4-BE49-F238E27FC236}">
                <a16:creationId xmlns:a16="http://schemas.microsoft.com/office/drawing/2014/main" id="{66BDF21E-B7B0-43FD-B2A1-90BAE0DDE0CE}"/>
              </a:ext>
            </a:extLst>
          </p:cNvPr>
          <p:cNvSpPr txBox="1">
            <a:spLocks noChangeArrowheads="1"/>
          </p:cNvSpPr>
          <p:nvPr/>
        </p:nvSpPr>
        <p:spPr bwMode="auto">
          <a:xfrm>
            <a:off x="762000" y="5334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5400" b="1" i="1" u="sng">
                <a:latin typeface="Papyrus" panose="03070502060502030205" pitchFamily="66" charset="0"/>
              </a:rPr>
              <a:t>Beowulf’s</a:t>
            </a:r>
            <a:r>
              <a:rPr lang="en-US" altLang="en-US" sz="5400" b="1" u="sng">
                <a:latin typeface="Papyrus" panose="03070502060502030205" pitchFamily="66" charset="0"/>
              </a:rPr>
              <a:t> Provenance</a:t>
            </a:r>
            <a:endParaRPr lang="en-US" altLang="en-US" sz="5400" b="1" i="1" u="sng">
              <a:latin typeface="Papyrus" panose="03070502060502030205" pitchFamily="66" charset="0"/>
            </a:endParaRPr>
          </a:p>
        </p:txBody>
      </p:sp>
      <p:sp>
        <p:nvSpPr>
          <p:cNvPr id="15363" name="Text Box 1027">
            <a:extLst>
              <a:ext uri="{FF2B5EF4-FFF2-40B4-BE49-F238E27FC236}">
                <a16:creationId xmlns:a16="http://schemas.microsoft.com/office/drawing/2014/main" id="{400AA99A-F0CF-400A-9D32-91F98F6F5E59}"/>
              </a:ext>
            </a:extLst>
          </p:cNvPr>
          <p:cNvSpPr txBox="1">
            <a:spLocks noChangeArrowheads="1"/>
          </p:cNvSpPr>
          <p:nvPr/>
        </p:nvSpPr>
        <p:spPr bwMode="auto">
          <a:xfrm>
            <a:off x="1905000" y="160020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solidFill>
                  <a:srgbClr val="FF0000"/>
                </a:solidFill>
                <a:latin typeface="Times New Roman" panose="02020603050405020304" pitchFamily="18" charset="0"/>
              </a:rPr>
              <a:t>So why wasn’t it written down in the first place?</a:t>
            </a:r>
          </a:p>
        </p:txBody>
      </p:sp>
      <p:sp>
        <p:nvSpPr>
          <p:cNvPr id="15365" name="Text Box 1029">
            <a:extLst>
              <a:ext uri="{FF2B5EF4-FFF2-40B4-BE49-F238E27FC236}">
                <a16:creationId xmlns:a16="http://schemas.microsoft.com/office/drawing/2014/main" id="{45F7AB74-B82C-4A52-A6C6-2303DF3EB365}"/>
              </a:ext>
            </a:extLst>
          </p:cNvPr>
          <p:cNvSpPr txBox="1">
            <a:spLocks noChangeArrowheads="1"/>
          </p:cNvSpPr>
          <p:nvPr/>
        </p:nvSpPr>
        <p:spPr bwMode="auto">
          <a:xfrm>
            <a:off x="304800" y="3124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This story was probably passed down orally for centuries before it was first written down.  </a:t>
            </a:r>
          </a:p>
        </p:txBody>
      </p:sp>
      <p:sp>
        <p:nvSpPr>
          <p:cNvPr id="15367" name="Text Box 1031">
            <a:extLst>
              <a:ext uri="{FF2B5EF4-FFF2-40B4-BE49-F238E27FC236}">
                <a16:creationId xmlns:a16="http://schemas.microsoft.com/office/drawing/2014/main" id="{DAE0DAC5-8148-4114-B5E0-874E28EB10BE}"/>
              </a:ext>
            </a:extLst>
          </p:cNvPr>
          <p:cNvSpPr txBox="1">
            <a:spLocks noChangeArrowheads="1"/>
          </p:cNvSpPr>
          <p:nvPr/>
        </p:nvSpPr>
        <p:spPr bwMode="auto">
          <a:xfrm>
            <a:off x="381000" y="43434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It wasn’t until after the Norman Invasion (1066) that writing stories down became common in this part of the world.</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ppt_x"/>
                                          </p:val>
                                        </p:tav>
                                        <p:tav tm="100000">
                                          <p:val>
                                            <p:strVal val="#ppt_x"/>
                                          </p:val>
                                        </p:tav>
                                      </p:tavLst>
                                    </p:anim>
                                    <p:anim calcmode="lin" valueType="num">
                                      <p:cBhvr additive="base">
                                        <p:cTn id="1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0-#ppt_w/2"/>
                                          </p:val>
                                        </p:tav>
                                        <p:tav tm="100000">
                                          <p:val>
                                            <p:strVal val="#ppt_x"/>
                                          </p:val>
                                        </p:tav>
                                      </p:tavLst>
                                    </p:anim>
                                    <p:anim calcmode="lin" valueType="num">
                                      <p:cBhvr additive="base">
                                        <p:cTn id="20"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additive="base">
                                        <p:cTn id="25" dur="500" fill="hold"/>
                                        <p:tgtEl>
                                          <p:spTgt spid="15367"/>
                                        </p:tgtEl>
                                        <p:attrNameLst>
                                          <p:attrName>ppt_x</p:attrName>
                                        </p:attrNameLst>
                                      </p:cBhvr>
                                      <p:tavLst>
                                        <p:tav tm="0">
                                          <p:val>
                                            <p:strVal val="1+#ppt_w/2"/>
                                          </p:val>
                                        </p:tav>
                                        <p:tav tm="100000">
                                          <p:val>
                                            <p:strVal val="#ppt_x"/>
                                          </p:val>
                                        </p:tav>
                                      </p:tavLst>
                                    </p:anim>
                                    <p:anim calcmode="lin" valueType="num">
                                      <p:cBhvr additive="base">
                                        <p:cTn id="26"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5" grpId="0" autoUpdateAnimBg="0"/>
      <p:bldP spid="153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87F06723-67DE-403B-84F5-556FFFEC0499}"/>
              </a:ext>
            </a:extLst>
          </p:cNvPr>
          <p:cNvSpPr txBox="1">
            <a:spLocks noChangeArrowheads="1"/>
          </p:cNvSpPr>
          <p:nvPr/>
        </p:nvSpPr>
        <p:spPr bwMode="auto">
          <a:xfrm>
            <a:off x="762000" y="5334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5400" b="1" i="1" u="sng">
                <a:latin typeface="Papyrus" panose="03070502060502030205" pitchFamily="66" charset="0"/>
              </a:rPr>
              <a:t>Beowulf’s</a:t>
            </a:r>
            <a:r>
              <a:rPr lang="en-US" altLang="en-US" sz="5400" b="1" u="sng">
                <a:latin typeface="Papyrus" panose="03070502060502030205" pitchFamily="66" charset="0"/>
              </a:rPr>
              <a:t> Provenance</a:t>
            </a:r>
            <a:endParaRPr lang="en-US" altLang="en-US" sz="5400" b="1" i="1" u="sng">
              <a:latin typeface="Papyrus" panose="03070502060502030205" pitchFamily="66" charset="0"/>
            </a:endParaRPr>
          </a:p>
        </p:txBody>
      </p:sp>
      <p:sp>
        <p:nvSpPr>
          <p:cNvPr id="11267" name="Text Box 3">
            <a:extLst>
              <a:ext uri="{FF2B5EF4-FFF2-40B4-BE49-F238E27FC236}">
                <a16:creationId xmlns:a16="http://schemas.microsoft.com/office/drawing/2014/main" id="{BA94283A-527B-42C0-8A84-FC861D6A1BEF}"/>
              </a:ext>
            </a:extLst>
          </p:cNvPr>
          <p:cNvSpPr txBox="1">
            <a:spLocks noChangeArrowheads="1"/>
          </p:cNvSpPr>
          <p:nvPr/>
        </p:nvSpPr>
        <p:spPr bwMode="auto">
          <a:xfrm>
            <a:off x="1447800" y="15240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solidFill>
                  <a:srgbClr val="FF0000"/>
                </a:solidFill>
                <a:latin typeface="Times New Roman" panose="02020603050405020304" pitchFamily="18" charset="0"/>
              </a:rPr>
              <a:t>So what’s happened to the manuscript since the 11</a:t>
            </a:r>
            <a:r>
              <a:rPr lang="en-US" altLang="en-US" sz="3200" b="1" baseline="30000">
                <a:solidFill>
                  <a:srgbClr val="FF0000"/>
                </a:solidFill>
                <a:latin typeface="Times New Roman" panose="02020603050405020304" pitchFamily="18" charset="0"/>
              </a:rPr>
              <a:t>th</a:t>
            </a:r>
            <a:r>
              <a:rPr lang="en-US" altLang="en-US" sz="3200" b="1">
                <a:solidFill>
                  <a:srgbClr val="FF0000"/>
                </a:solidFill>
                <a:latin typeface="Times New Roman" panose="02020603050405020304" pitchFamily="18" charset="0"/>
              </a:rPr>
              <a:t> century?</a:t>
            </a:r>
          </a:p>
        </p:txBody>
      </p:sp>
      <p:sp>
        <p:nvSpPr>
          <p:cNvPr id="11268" name="Text Box 4">
            <a:extLst>
              <a:ext uri="{FF2B5EF4-FFF2-40B4-BE49-F238E27FC236}">
                <a16:creationId xmlns:a16="http://schemas.microsoft.com/office/drawing/2014/main" id="{C4275E06-95D2-4425-8B49-A57A4FA9FD74}"/>
              </a:ext>
            </a:extLst>
          </p:cNvPr>
          <p:cNvSpPr txBox="1">
            <a:spLocks noChangeArrowheads="1"/>
          </p:cNvSpPr>
          <p:nvPr/>
        </p:nvSpPr>
        <p:spPr bwMode="auto">
          <a:xfrm>
            <a:off x="3962400" y="2667000"/>
            <a:ext cx="457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Eventually, it ended up in the library of this guy.</a:t>
            </a:r>
          </a:p>
        </p:txBody>
      </p:sp>
      <p:pic>
        <p:nvPicPr>
          <p:cNvPr id="11269" name="Picture 5" descr="cotton">
            <a:extLst>
              <a:ext uri="{FF2B5EF4-FFF2-40B4-BE49-F238E27FC236}">
                <a16:creationId xmlns:a16="http://schemas.microsoft.com/office/drawing/2014/main" id="{C39E88C8-804E-49FB-BF84-D320D9DA4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33289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F40A0EF9-CE0B-4356-B67A-0D34994D415C}"/>
              </a:ext>
            </a:extLst>
          </p:cNvPr>
          <p:cNvSpPr txBox="1">
            <a:spLocks noChangeArrowheads="1"/>
          </p:cNvSpPr>
          <p:nvPr/>
        </p:nvSpPr>
        <p:spPr bwMode="auto">
          <a:xfrm>
            <a:off x="3886200" y="54102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Robert Cotton (1571-1631)</a:t>
            </a:r>
          </a:p>
        </p:txBody>
      </p:sp>
      <p:sp>
        <p:nvSpPr>
          <p:cNvPr id="11" name="Bent-Up Arrow 10">
            <a:extLst>
              <a:ext uri="{FF2B5EF4-FFF2-40B4-BE49-F238E27FC236}">
                <a16:creationId xmlns:a16="http://schemas.microsoft.com/office/drawing/2014/main" id="{C17CEAE3-D9D9-4BB6-8764-C942A27D901D}"/>
              </a:ext>
            </a:extLst>
          </p:cNvPr>
          <p:cNvSpPr/>
          <p:nvPr/>
        </p:nvSpPr>
        <p:spPr>
          <a:xfrm rot="5400000" flipV="1">
            <a:off x="4914900" y="3543300"/>
            <a:ext cx="1219200" cy="1905000"/>
          </a:xfrm>
          <a:prstGeom prst="bentUpArrow">
            <a:avLst>
              <a:gd name="adj1" fmla="val 21250"/>
              <a:gd name="adj2" fmla="val 31875"/>
              <a:gd name="adj3" fmla="val 262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n-US" sz="240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1+#ppt_w/2"/>
                                          </p:val>
                                        </p:tav>
                                        <p:tav tm="100000">
                                          <p:val>
                                            <p:strVal val="#ppt_x"/>
                                          </p:val>
                                        </p:tav>
                                      </p:tavLst>
                                    </p:anim>
                                    <p:anim calcmode="lin" valueType="num">
                                      <p:cBhvr additive="base">
                                        <p:cTn id="20"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checkerboard(across)">
                                      <p:cBhvr>
                                        <p:cTn id="25" dur="500"/>
                                        <p:tgtEl>
                                          <p:spTgt spid="112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0"/>
                                        </p:tgtEl>
                                        <p:attrNameLst>
                                          <p:attrName>style.visibility</p:attrName>
                                        </p:attrNameLst>
                                      </p:cBhvr>
                                      <p:to>
                                        <p:strVal val="visible"/>
                                      </p:to>
                                    </p:set>
                                    <p:anim calcmode="lin" valueType="num">
                                      <p:cBhvr additive="base">
                                        <p:cTn id="30" dur="500" fill="hold"/>
                                        <p:tgtEl>
                                          <p:spTgt spid="11270"/>
                                        </p:tgtEl>
                                        <p:attrNameLst>
                                          <p:attrName>ppt_x</p:attrName>
                                        </p:attrNameLst>
                                      </p:cBhvr>
                                      <p:tavLst>
                                        <p:tav tm="0">
                                          <p:val>
                                            <p:strVal val="#ppt_x"/>
                                          </p:val>
                                        </p:tav>
                                        <p:tav tm="100000">
                                          <p:val>
                                            <p:strVal val="#ppt_x"/>
                                          </p:val>
                                        </p:tav>
                                      </p:tavLst>
                                    </p:anim>
                                    <p:anim calcmode="lin" valueType="num">
                                      <p:cBhvr additive="base">
                                        <p:cTn id="31"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7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620EA0A-9F2B-4666-8E97-029F584592AE}"/>
              </a:ext>
            </a:extLst>
          </p:cNvPr>
          <p:cNvSpPr txBox="1">
            <a:spLocks noChangeArrowheads="1"/>
          </p:cNvSpPr>
          <p:nvPr/>
        </p:nvSpPr>
        <p:spPr bwMode="auto">
          <a:xfrm>
            <a:off x="762000" y="5334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5400" b="1" i="1" u="sng">
                <a:latin typeface="Papyrus" panose="03070502060502030205" pitchFamily="66" charset="0"/>
              </a:rPr>
              <a:t>Beowulf’s</a:t>
            </a:r>
            <a:r>
              <a:rPr lang="en-US" altLang="en-US" sz="5400" b="1" u="sng">
                <a:latin typeface="Papyrus" panose="03070502060502030205" pitchFamily="66" charset="0"/>
              </a:rPr>
              <a:t> Provenance</a:t>
            </a:r>
            <a:endParaRPr lang="en-US" altLang="en-US" sz="5400" b="1" i="1" u="sng">
              <a:latin typeface="Papyrus" panose="03070502060502030205" pitchFamily="66" charset="0"/>
            </a:endParaRPr>
          </a:p>
        </p:txBody>
      </p:sp>
      <p:sp>
        <p:nvSpPr>
          <p:cNvPr id="12291" name="Text Box 3">
            <a:extLst>
              <a:ext uri="{FF2B5EF4-FFF2-40B4-BE49-F238E27FC236}">
                <a16:creationId xmlns:a16="http://schemas.microsoft.com/office/drawing/2014/main" id="{06E2DF5D-D1C3-40C5-800F-B58EB7BE0926}"/>
              </a:ext>
            </a:extLst>
          </p:cNvPr>
          <p:cNvSpPr txBox="1">
            <a:spLocks noChangeArrowheads="1"/>
          </p:cNvSpPr>
          <p:nvPr/>
        </p:nvSpPr>
        <p:spPr bwMode="auto">
          <a:xfrm>
            <a:off x="914400" y="1828800"/>
            <a:ext cx="7772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Unfortunately, Cotton’s library burned in 1731.  Many manuscripts were entirely destroyed.  </a:t>
            </a:r>
            <a:r>
              <a:rPr lang="en-US" altLang="en-US" sz="3200" b="1" i="1">
                <a:latin typeface="Times New Roman" panose="02020603050405020304" pitchFamily="18" charset="0"/>
              </a:rPr>
              <a:t>Beowulf</a:t>
            </a:r>
            <a:r>
              <a:rPr lang="en-US" altLang="en-US" sz="3200" b="1">
                <a:latin typeface="Times New Roman" panose="02020603050405020304" pitchFamily="18" charset="0"/>
              </a:rPr>
              <a:t> was partially damaged.</a:t>
            </a:r>
          </a:p>
        </p:txBody>
      </p:sp>
      <p:sp>
        <p:nvSpPr>
          <p:cNvPr id="12292" name="Text Box 4">
            <a:extLst>
              <a:ext uri="{FF2B5EF4-FFF2-40B4-BE49-F238E27FC236}">
                <a16:creationId xmlns:a16="http://schemas.microsoft.com/office/drawing/2014/main" id="{EEED01C8-0143-41CA-A309-B29550BF2D5E}"/>
              </a:ext>
            </a:extLst>
          </p:cNvPr>
          <p:cNvSpPr txBox="1">
            <a:spLocks noChangeArrowheads="1"/>
          </p:cNvSpPr>
          <p:nvPr/>
        </p:nvSpPr>
        <p:spPr bwMode="auto">
          <a:xfrm>
            <a:off x="990600" y="37338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The manuscript is now preserved and carefully cared for in the British Museum.</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1+#ppt_w/2"/>
                                          </p:val>
                                        </p:tav>
                                        <p:tav tm="100000">
                                          <p:val>
                                            <p:strVal val="#ppt_x"/>
                                          </p:val>
                                        </p:tav>
                                      </p:tavLst>
                                    </p:anim>
                                    <p:anim calcmode="lin" valueType="num">
                                      <p:cBhvr additive="base">
                                        <p:cTn id="14"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0-#ppt_w/2"/>
                                          </p:val>
                                        </p:tav>
                                        <p:tav tm="100000">
                                          <p:val>
                                            <p:strVal val="#ppt_x"/>
                                          </p:val>
                                        </p:tav>
                                      </p:tavLst>
                                    </p:anim>
                                    <p:anim calcmode="lin" valueType="num">
                                      <p:cBhvr additive="base">
                                        <p:cTn id="20"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P spid="1229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9DFC20C-D02C-46AD-94AE-0CECF1CD5431}"/>
              </a:ext>
            </a:extLst>
          </p:cNvPr>
          <p:cNvSpPr>
            <a:spLocks noGrp="1" noChangeArrowheads="1"/>
          </p:cNvSpPr>
          <p:nvPr>
            <p:ph type="title"/>
          </p:nvPr>
        </p:nvSpPr>
        <p:spPr/>
        <p:txBody>
          <a:bodyPr/>
          <a:lstStyle/>
          <a:p>
            <a:r>
              <a:rPr lang="en-US" altLang="en-US"/>
              <a:t>Characteristics of Epic Hero</a:t>
            </a:r>
          </a:p>
        </p:txBody>
      </p:sp>
      <p:sp>
        <p:nvSpPr>
          <p:cNvPr id="113667" name="Rectangle 3">
            <a:extLst>
              <a:ext uri="{FF2B5EF4-FFF2-40B4-BE49-F238E27FC236}">
                <a16:creationId xmlns:a16="http://schemas.microsoft.com/office/drawing/2014/main" id="{0B6A2FBC-9886-4D69-92D3-8BC2F7F6E649}"/>
              </a:ext>
            </a:extLst>
          </p:cNvPr>
          <p:cNvSpPr>
            <a:spLocks noGrp="1" noChangeArrowheads="1"/>
          </p:cNvSpPr>
          <p:nvPr>
            <p:ph type="body" sz="half" idx="1"/>
          </p:nvPr>
        </p:nvSpPr>
        <p:spPr>
          <a:xfrm>
            <a:off x="685800" y="2147888"/>
            <a:ext cx="7848600" cy="4114800"/>
          </a:xfrm>
        </p:spPr>
        <p:txBody>
          <a:bodyPr/>
          <a:lstStyle/>
          <a:p>
            <a:pPr>
              <a:lnSpc>
                <a:spcPct val="90000"/>
              </a:lnSpc>
            </a:pPr>
            <a:r>
              <a:rPr lang="en-US" altLang="en-US" sz="2400"/>
              <a:t>Is significant and glorified</a:t>
            </a:r>
          </a:p>
          <a:p>
            <a:pPr>
              <a:lnSpc>
                <a:spcPct val="90000"/>
              </a:lnSpc>
            </a:pPr>
            <a:r>
              <a:rPr lang="en-US" altLang="en-US" sz="2400"/>
              <a:t>Is on a quest</a:t>
            </a:r>
          </a:p>
          <a:p>
            <a:pPr>
              <a:lnSpc>
                <a:spcPct val="90000"/>
              </a:lnSpc>
            </a:pPr>
            <a:r>
              <a:rPr lang="en-US" altLang="en-US" sz="2400"/>
              <a:t>Has superior or superhuman strength, intelligence, and/or courage</a:t>
            </a:r>
          </a:p>
          <a:p>
            <a:pPr>
              <a:lnSpc>
                <a:spcPct val="90000"/>
              </a:lnSpc>
            </a:pPr>
            <a:r>
              <a:rPr lang="en-US" altLang="en-US" sz="2400"/>
              <a:t>Is ethical</a:t>
            </a:r>
          </a:p>
          <a:p>
            <a:pPr>
              <a:lnSpc>
                <a:spcPct val="90000"/>
              </a:lnSpc>
            </a:pPr>
            <a:r>
              <a:rPr lang="en-US" altLang="en-US" sz="2400"/>
              <a:t>Risks death for glory or for the greater good of society</a:t>
            </a:r>
          </a:p>
          <a:p>
            <a:pPr>
              <a:lnSpc>
                <a:spcPct val="90000"/>
              </a:lnSpc>
            </a:pPr>
            <a:r>
              <a:rPr lang="en-US" altLang="en-US" sz="2400"/>
              <a:t>Performs brave deeds</a:t>
            </a:r>
          </a:p>
          <a:p>
            <a:pPr>
              <a:lnSpc>
                <a:spcPct val="90000"/>
              </a:lnSpc>
            </a:pPr>
            <a:r>
              <a:rPr lang="en-US" altLang="en-US" sz="2400"/>
              <a:t>Is a strong, great and responsible leader</a:t>
            </a:r>
          </a:p>
          <a:p>
            <a:pPr>
              <a:lnSpc>
                <a:spcPct val="90000"/>
              </a:lnSpc>
            </a:pPr>
            <a:r>
              <a:rPr lang="en-US" altLang="en-US" sz="2400"/>
              <a:t>Reflects the ideals of a particular society</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2" dur="500"/>
                                        <p:tgtEl>
                                          <p:spTgt spid="113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7" dur="500"/>
                                        <p:tgtEl>
                                          <p:spTgt spid="1136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blinds(horizontal)">
                                      <p:cBhvr>
                                        <p:cTn id="22" dur="500"/>
                                        <p:tgtEl>
                                          <p:spTgt spid="1136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Effect transition="in" filter="blinds(horizontal)">
                                      <p:cBhvr>
                                        <p:cTn id="27" dur="500"/>
                                        <p:tgtEl>
                                          <p:spTgt spid="1136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3667">
                                            <p:txEl>
                                              <p:pRg st="5" end="5"/>
                                            </p:txEl>
                                          </p:spTgt>
                                        </p:tgtEl>
                                        <p:attrNameLst>
                                          <p:attrName>style.visibility</p:attrName>
                                        </p:attrNameLst>
                                      </p:cBhvr>
                                      <p:to>
                                        <p:strVal val="visible"/>
                                      </p:to>
                                    </p:set>
                                    <p:animEffect transition="in" filter="blinds(horizontal)">
                                      <p:cBhvr>
                                        <p:cTn id="32" dur="500"/>
                                        <p:tgtEl>
                                          <p:spTgt spid="1136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3667">
                                            <p:txEl>
                                              <p:pRg st="6" end="6"/>
                                            </p:txEl>
                                          </p:spTgt>
                                        </p:tgtEl>
                                        <p:attrNameLst>
                                          <p:attrName>style.visibility</p:attrName>
                                        </p:attrNameLst>
                                      </p:cBhvr>
                                      <p:to>
                                        <p:strVal val="visible"/>
                                      </p:to>
                                    </p:set>
                                    <p:animEffect transition="in" filter="blinds(horizontal)">
                                      <p:cBhvr>
                                        <p:cTn id="37" dur="500"/>
                                        <p:tgtEl>
                                          <p:spTgt spid="1136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3667">
                                            <p:txEl>
                                              <p:pRg st="7" end="7"/>
                                            </p:txEl>
                                          </p:spTgt>
                                        </p:tgtEl>
                                        <p:attrNameLst>
                                          <p:attrName>style.visibility</p:attrName>
                                        </p:attrNameLst>
                                      </p:cBhvr>
                                      <p:to>
                                        <p:strVal val="visible"/>
                                      </p:to>
                                    </p:set>
                                    <p:animEffect transition="in" filter="blinds(horizontal)">
                                      <p:cBhvr>
                                        <p:cTn id="42" dur="500"/>
                                        <p:tgtEl>
                                          <p:spTgt spid="113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240226F-056C-44E2-B55E-4FA89235B857}"/>
              </a:ext>
            </a:extLst>
          </p:cNvPr>
          <p:cNvSpPr>
            <a:spLocks noGrp="1" noChangeArrowheads="1"/>
          </p:cNvSpPr>
          <p:nvPr>
            <p:ph type="title"/>
          </p:nvPr>
        </p:nvSpPr>
        <p:spPr>
          <a:xfrm>
            <a:off x="838200" y="0"/>
            <a:ext cx="7772400" cy="1143000"/>
          </a:xfrm>
        </p:spPr>
        <p:txBody>
          <a:bodyPr/>
          <a:lstStyle/>
          <a:p>
            <a:pPr algn="ctr"/>
            <a:r>
              <a:rPr lang="en-US" altLang="en-US" sz="2900" b="1">
                <a:solidFill>
                  <a:schemeClr val="tx1"/>
                </a:solidFill>
              </a:rPr>
              <a:t>Beowulf</a:t>
            </a:r>
            <a:br>
              <a:rPr lang="en-US" altLang="en-US" sz="2900" b="1">
                <a:solidFill>
                  <a:schemeClr val="tx1"/>
                </a:solidFill>
              </a:rPr>
            </a:br>
            <a:r>
              <a:rPr lang="en-US" altLang="en-US" sz="2400">
                <a:solidFill>
                  <a:schemeClr val="tx1"/>
                </a:solidFill>
              </a:rPr>
              <a:t>Literary Focus: The Epic Hero</a:t>
            </a:r>
          </a:p>
        </p:txBody>
      </p:sp>
      <p:sp>
        <p:nvSpPr>
          <p:cNvPr id="147459" name="Rectangle 3">
            <a:extLst>
              <a:ext uri="{FF2B5EF4-FFF2-40B4-BE49-F238E27FC236}">
                <a16:creationId xmlns:a16="http://schemas.microsoft.com/office/drawing/2014/main" id="{8CE207DC-6E7D-4E3C-AD02-C5588493C304}"/>
              </a:ext>
            </a:extLst>
          </p:cNvPr>
          <p:cNvSpPr>
            <a:spLocks noGrp="1" noChangeArrowheads="1"/>
          </p:cNvSpPr>
          <p:nvPr>
            <p:ph type="body" idx="1"/>
          </p:nvPr>
        </p:nvSpPr>
        <p:spPr>
          <a:xfrm>
            <a:off x="838200" y="1143000"/>
            <a:ext cx="7772400" cy="4114800"/>
          </a:xfrm>
        </p:spPr>
        <p:txBody>
          <a:bodyPr/>
          <a:lstStyle/>
          <a:p>
            <a:pPr algn="ctr" eaLnBrk="0" hangingPunct="0">
              <a:spcBef>
                <a:spcPct val="0"/>
              </a:spcBef>
              <a:buFontTx/>
              <a:buNone/>
            </a:pPr>
            <a:r>
              <a:rPr lang="en-US" altLang="en-US"/>
              <a:t>Beowulf is one of ancient England’s heroes.</a:t>
            </a:r>
          </a:p>
          <a:p>
            <a:endParaRPr lang="en-US" altLang="en-US"/>
          </a:p>
        </p:txBody>
      </p:sp>
      <p:sp>
        <p:nvSpPr>
          <p:cNvPr id="147460" name="Rectangle 4">
            <a:extLst>
              <a:ext uri="{FF2B5EF4-FFF2-40B4-BE49-F238E27FC236}">
                <a16:creationId xmlns:a16="http://schemas.microsoft.com/office/drawing/2014/main" id="{9AB628D0-A0FE-40E1-9A37-98BCD1F9F220}"/>
              </a:ext>
            </a:extLst>
          </p:cNvPr>
          <p:cNvSpPr>
            <a:spLocks noChangeArrowheads="1"/>
          </p:cNvSpPr>
          <p:nvPr/>
        </p:nvSpPr>
        <p:spPr bwMode="auto">
          <a:xfrm>
            <a:off x="457200" y="3200400"/>
            <a:ext cx="2743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2000">
                <a:solidFill>
                  <a:schemeClr val="tx1"/>
                </a:solidFill>
                <a:latin typeface="Old English Text MT" panose="03040902040508030806" pitchFamily="66" charset="0"/>
              </a:rPr>
              <a:t>Other times and other cultures have had other heroes….</a:t>
            </a:r>
          </a:p>
        </p:txBody>
      </p:sp>
      <p:pic>
        <p:nvPicPr>
          <p:cNvPr id="147461" name="Picture 5">
            <a:extLst>
              <a:ext uri="{FF2B5EF4-FFF2-40B4-BE49-F238E27FC236}">
                <a16:creationId xmlns:a16="http://schemas.microsoft.com/office/drawing/2014/main" id="{1014DC96-363F-4B31-8AA7-A7FBCE875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09800"/>
            <a:ext cx="2251075" cy="3086100"/>
          </a:xfrm>
          <a:prstGeom prst="rect">
            <a:avLst/>
          </a:prstGeom>
          <a:noFill/>
          <a:extLst>
            <a:ext uri="{909E8E84-426E-40DD-AFC4-6F175D3DCCD1}">
              <a14:hiddenFill xmlns:a14="http://schemas.microsoft.com/office/drawing/2010/main">
                <a:solidFill>
                  <a:srgbClr val="FFFFFF"/>
                </a:solidFill>
              </a14:hiddenFill>
            </a:ext>
          </a:extLst>
        </p:spPr>
      </p:pic>
      <p:sp>
        <p:nvSpPr>
          <p:cNvPr id="147462" name="Text Box 6">
            <a:extLst>
              <a:ext uri="{FF2B5EF4-FFF2-40B4-BE49-F238E27FC236}">
                <a16:creationId xmlns:a16="http://schemas.microsoft.com/office/drawing/2014/main" id="{67F272BE-7B11-471C-A1A9-6A3582C2EE0E}"/>
              </a:ext>
            </a:extLst>
          </p:cNvPr>
          <p:cNvSpPr txBox="1">
            <a:spLocks noChangeArrowheads="1"/>
          </p:cNvSpPr>
          <p:nvPr/>
        </p:nvSpPr>
        <p:spPr bwMode="auto">
          <a:xfrm>
            <a:off x="3581400" y="5486400"/>
            <a:ext cx="1841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1"/>
                </a:solidFill>
                <a:latin typeface="Verdana" panose="020B0604030504040204" pitchFamily="34" charset="0"/>
              </a:rPr>
              <a:t>King Arthur</a:t>
            </a:r>
            <a:endParaRPr lang="en-US" altLang="en-US" sz="1400">
              <a:solidFill>
                <a:schemeClr val="tx1"/>
              </a:solidFill>
              <a:latin typeface="Verdana" panose="020B0604030504040204" pitchFamily="34" charset="0"/>
            </a:endParaRPr>
          </a:p>
        </p:txBody>
      </p:sp>
      <p:pic>
        <p:nvPicPr>
          <p:cNvPr id="147463" name="Picture 7">
            <a:extLst>
              <a:ext uri="{FF2B5EF4-FFF2-40B4-BE49-F238E27FC236}">
                <a16:creationId xmlns:a16="http://schemas.microsoft.com/office/drawing/2014/main" id="{17E4F36F-9AD8-4829-842B-7C58C2545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971800"/>
            <a:ext cx="2300288" cy="3152775"/>
          </a:xfrm>
          <a:prstGeom prst="rect">
            <a:avLst/>
          </a:prstGeom>
          <a:noFill/>
          <a:extLst>
            <a:ext uri="{909E8E84-426E-40DD-AFC4-6F175D3DCCD1}">
              <a14:hiddenFill xmlns:a14="http://schemas.microsoft.com/office/drawing/2010/main">
                <a:solidFill>
                  <a:srgbClr val="FFFFFF"/>
                </a:solidFill>
              </a14:hiddenFill>
            </a:ext>
          </a:extLst>
        </p:spPr>
      </p:pic>
      <p:sp>
        <p:nvSpPr>
          <p:cNvPr id="147464" name="Text Box 8">
            <a:extLst>
              <a:ext uri="{FF2B5EF4-FFF2-40B4-BE49-F238E27FC236}">
                <a16:creationId xmlns:a16="http://schemas.microsoft.com/office/drawing/2014/main" id="{9C314AE7-4B24-4E74-A3AC-FCA8CCA9016A}"/>
              </a:ext>
            </a:extLst>
          </p:cNvPr>
          <p:cNvSpPr txBox="1">
            <a:spLocks noChangeArrowheads="1"/>
          </p:cNvSpPr>
          <p:nvPr/>
        </p:nvSpPr>
        <p:spPr bwMode="auto">
          <a:xfrm>
            <a:off x="6172200" y="6248400"/>
            <a:ext cx="194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a:solidFill>
                  <a:schemeClr val="tx1"/>
                </a:solidFill>
                <a:latin typeface="Verdana" panose="020B0604030504040204" pitchFamily="34" charset="0"/>
              </a:rPr>
              <a:t>Joan of Arc</a:t>
            </a:r>
            <a:endParaRPr lang="en-US" altLang="en-US" sz="1400">
              <a:solidFill>
                <a:schemeClr val="tx1"/>
              </a:solidFill>
              <a:latin typeface="Verdana" panose="020B0604030504040204"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1000"/>
                                  </p:stCondLst>
                                  <p:childTnLst>
                                    <p:set>
                                      <p:cBhvr>
                                        <p:cTn id="6" dur="1" fill="hold">
                                          <p:stCondLst>
                                            <p:cond delay="0"/>
                                          </p:stCondLst>
                                        </p:cTn>
                                        <p:tgtEl>
                                          <p:spTgt spid="147461"/>
                                        </p:tgtEl>
                                        <p:attrNameLst>
                                          <p:attrName>style.visibility</p:attrName>
                                        </p:attrNameLst>
                                      </p:cBhvr>
                                      <p:to>
                                        <p:strVal val="visible"/>
                                      </p:to>
                                    </p:set>
                                    <p:animEffect transition="in" filter="slide(fromTop)">
                                      <p:cBhvr>
                                        <p:cTn id="7" dur="500"/>
                                        <p:tgtEl>
                                          <p:spTgt spid="147461"/>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47462"/>
                                        </p:tgtEl>
                                        <p:attrNameLst>
                                          <p:attrName>style.visibility</p:attrName>
                                        </p:attrNameLst>
                                      </p:cBhvr>
                                      <p:to>
                                        <p:strVal val="visible"/>
                                      </p:to>
                                    </p:set>
                                  </p:childTnLst>
                                </p:cTn>
                              </p:par>
                            </p:childTnLst>
                          </p:cTn>
                        </p:par>
                        <p:par>
                          <p:cTn id="11" fill="hold" nodeType="afterGroup">
                            <p:stCondLst>
                              <p:cond delay="1500"/>
                            </p:stCondLst>
                            <p:childTnLst>
                              <p:par>
                                <p:cTn id="12" presetID="12" presetClass="entr" presetSubtype="4" fill="hold" nodeType="afterEffect">
                                  <p:stCondLst>
                                    <p:cond delay="1000"/>
                                  </p:stCondLst>
                                  <p:childTnLst>
                                    <p:set>
                                      <p:cBhvr>
                                        <p:cTn id="13" dur="1" fill="hold">
                                          <p:stCondLst>
                                            <p:cond delay="0"/>
                                          </p:stCondLst>
                                        </p:cTn>
                                        <p:tgtEl>
                                          <p:spTgt spid="147463"/>
                                        </p:tgtEl>
                                        <p:attrNameLst>
                                          <p:attrName>style.visibility</p:attrName>
                                        </p:attrNameLst>
                                      </p:cBhvr>
                                      <p:to>
                                        <p:strVal val="visible"/>
                                      </p:to>
                                    </p:set>
                                    <p:animEffect transition="in" filter="slide(fromBottom)">
                                      <p:cBhvr>
                                        <p:cTn id="14" dur="500"/>
                                        <p:tgtEl>
                                          <p:spTgt spid="147463"/>
                                        </p:tgtEl>
                                      </p:cBhvr>
                                    </p:animEffect>
                                  </p:childTnLst>
                                </p:cTn>
                              </p:par>
                            </p:childTnLst>
                          </p:cTn>
                        </p:par>
                        <p:par>
                          <p:cTn id="15" fill="hold" nodeType="afterGroup">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147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utoUpdateAnimBg="0"/>
      <p:bldP spid="14746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DA8DA53-6104-4EC2-B6EE-2A86FD570ED8}"/>
              </a:ext>
            </a:extLst>
          </p:cNvPr>
          <p:cNvSpPr>
            <a:spLocks noGrp="1" noChangeArrowheads="1"/>
          </p:cNvSpPr>
          <p:nvPr>
            <p:ph type="title"/>
          </p:nvPr>
        </p:nvSpPr>
        <p:spPr/>
        <p:txBody>
          <a:bodyPr/>
          <a:lstStyle/>
          <a:p>
            <a:r>
              <a:rPr lang="en-US" altLang="en-US" sz="2900" b="1">
                <a:solidFill>
                  <a:schemeClr val="hlink"/>
                </a:solidFill>
              </a:rPr>
              <a:t>Beowulf</a:t>
            </a:r>
            <a:br>
              <a:rPr lang="en-US" altLang="en-US" sz="2900" b="1">
                <a:solidFill>
                  <a:schemeClr val="hlink"/>
                </a:solidFill>
              </a:rPr>
            </a:br>
            <a:r>
              <a:rPr lang="en-US" altLang="en-US" sz="2400">
                <a:solidFill>
                  <a:schemeClr val="hlink"/>
                </a:solidFill>
              </a:rPr>
              <a:t>Literary Focus: The Epic Hero</a:t>
            </a:r>
          </a:p>
        </p:txBody>
      </p:sp>
      <p:sp>
        <p:nvSpPr>
          <p:cNvPr id="149507" name="Text Box 3">
            <a:extLst>
              <a:ext uri="{FF2B5EF4-FFF2-40B4-BE49-F238E27FC236}">
                <a16:creationId xmlns:a16="http://schemas.microsoft.com/office/drawing/2014/main" id="{6B364AED-1E20-427A-8952-E4CBDF312CD9}"/>
              </a:ext>
            </a:extLst>
          </p:cNvPr>
          <p:cNvSpPr txBox="1">
            <a:spLocks noGrp="1" noChangeArrowheads="1"/>
          </p:cNvSpPr>
          <p:nvPr>
            <p:ph type="body" idx="1"/>
          </p:nvPr>
        </p:nvSpPr>
        <p:spPr>
          <a:xfrm>
            <a:off x="457200" y="1371600"/>
            <a:ext cx="8229600" cy="4525963"/>
          </a:xfrm>
          <a:noFill/>
          <a:ln/>
        </p:spPr>
        <p:txBody>
          <a:bodyPr/>
          <a:lstStyle/>
          <a:p>
            <a:pPr eaLnBrk="0" hangingPunct="0">
              <a:spcBef>
                <a:spcPct val="0"/>
              </a:spcBef>
              <a:buFontTx/>
              <a:buNone/>
            </a:pPr>
            <a:r>
              <a:rPr lang="en-US" altLang="en-US"/>
              <a:t>In modern America, the hero may be a real person or a fictional character…. </a:t>
            </a:r>
          </a:p>
        </p:txBody>
      </p:sp>
      <p:pic>
        <p:nvPicPr>
          <p:cNvPr id="149508" name="Picture 4">
            <a:extLst>
              <a:ext uri="{FF2B5EF4-FFF2-40B4-BE49-F238E27FC236}">
                <a16:creationId xmlns:a16="http://schemas.microsoft.com/office/drawing/2014/main" id="{C3E8624D-3704-459D-A4BB-2DBC76578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47" b="7565"/>
          <a:stretch>
            <a:fillRect/>
          </a:stretch>
        </p:blipFill>
        <p:spPr bwMode="auto">
          <a:xfrm>
            <a:off x="1905000" y="2667000"/>
            <a:ext cx="1979613"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49509" name="Picture 5">
            <a:extLst>
              <a:ext uri="{FF2B5EF4-FFF2-40B4-BE49-F238E27FC236}">
                <a16:creationId xmlns:a16="http://schemas.microsoft.com/office/drawing/2014/main" id="{A7D92452-5841-4B1F-AB57-A0B0584BC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0"/>
            <a:ext cx="163512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49510" name="Picture 6">
            <a:extLst>
              <a:ext uri="{FF2B5EF4-FFF2-40B4-BE49-F238E27FC236}">
                <a16:creationId xmlns:a16="http://schemas.microsoft.com/office/drawing/2014/main" id="{427C5641-2620-424E-9C32-5177865B9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724400"/>
            <a:ext cx="2346325" cy="1804988"/>
          </a:xfrm>
          <a:prstGeom prst="rect">
            <a:avLst/>
          </a:prstGeom>
          <a:noFill/>
          <a:extLst>
            <a:ext uri="{909E8E84-426E-40DD-AFC4-6F175D3DCCD1}">
              <a14:hiddenFill xmlns:a14="http://schemas.microsoft.com/office/drawing/2010/main">
                <a:solidFill>
                  <a:srgbClr val="FFFFFF"/>
                </a:solidFill>
              </a14:hiddenFill>
            </a:ext>
          </a:extLst>
        </p:spPr>
      </p:pic>
      <p:pic>
        <p:nvPicPr>
          <p:cNvPr id="149511" name="Picture 7">
            <a:extLst>
              <a:ext uri="{FF2B5EF4-FFF2-40B4-BE49-F238E27FC236}">
                <a16:creationId xmlns:a16="http://schemas.microsoft.com/office/drawing/2014/main" id="{ADA029D8-D306-43CD-A2F2-E5F8C7EF0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34"/>
          <a:stretch>
            <a:fillRect/>
          </a:stretch>
        </p:blipFill>
        <p:spPr bwMode="auto">
          <a:xfrm>
            <a:off x="4191000" y="2667000"/>
            <a:ext cx="2695575" cy="2070100"/>
          </a:xfrm>
          <a:prstGeom prst="rect">
            <a:avLst/>
          </a:prstGeom>
          <a:noFill/>
          <a:extLst>
            <a:ext uri="{909E8E84-426E-40DD-AFC4-6F175D3DCCD1}">
              <a14:hiddenFill xmlns:a14="http://schemas.microsoft.com/office/drawing/2010/main">
                <a:solidFill>
                  <a:srgbClr val="FFFFFF"/>
                </a:solidFill>
              </a14:hiddenFill>
            </a:ext>
          </a:extLst>
        </p:spPr>
      </p:pic>
      <p:pic>
        <p:nvPicPr>
          <p:cNvPr id="149512" name="Picture 8">
            <a:extLst>
              <a:ext uri="{FF2B5EF4-FFF2-40B4-BE49-F238E27FC236}">
                <a16:creationId xmlns:a16="http://schemas.microsoft.com/office/drawing/2014/main" id="{CF43B92E-5FAB-4196-9E0B-B5CDE969F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3800"/>
            <a:ext cx="2052638" cy="290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50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500" fill="hold"/>
                                        <p:tgtEl>
                                          <p:spTgt spid="149508"/>
                                        </p:tgtEl>
                                        <p:attrNameLst>
                                          <p:attrName>ppt_w</p:attrName>
                                        </p:attrNameLst>
                                      </p:cBhvr>
                                      <p:tavLst>
                                        <p:tav tm="0">
                                          <p:val>
                                            <p:fltVal val="0"/>
                                          </p:val>
                                        </p:tav>
                                        <p:tav tm="100000">
                                          <p:val>
                                            <p:strVal val="#ppt_w"/>
                                          </p:val>
                                        </p:tav>
                                      </p:tavLst>
                                    </p:anim>
                                    <p:anim calcmode="lin" valueType="num">
                                      <p:cBhvr>
                                        <p:cTn id="8" dur="500" fill="hold"/>
                                        <p:tgtEl>
                                          <p:spTgt spid="14950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1000"/>
                                  </p:stCondLst>
                                  <p:childTnLst>
                                    <p:set>
                                      <p:cBhvr>
                                        <p:cTn id="11" dur="1" fill="hold">
                                          <p:stCondLst>
                                            <p:cond delay="0"/>
                                          </p:stCondLst>
                                        </p:cTn>
                                        <p:tgtEl>
                                          <p:spTgt spid="149509"/>
                                        </p:tgtEl>
                                        <p:attrNameLst>
                                          <p:attrName>style.visibility</p:attrName>
                                        </p:attrNameLst>
                                      </p:cBhvr>
                                      <p:to>
                                        <p:strVal val="visible"/>
                                      </p:to>
                                    </p:set>
                                    <p:anim calcmode="lin" valueType="num">
                                      <p:cBhvr>
                                        <p:cTn id="12" dur="500" fill="hold"/>
                                        <p:tgtEl>
                                          <p:spTgt spid="149509"/>
                                        </p:tgtEl>
                                        <p:attrNameLst>
                                          <p:attrName>ppt_w</p:attrName>
                                        </p:attrNameLst>
                                      </p:cBhvr>
                                      <p:tavLst>
                                        <p:tav tm="0">
                                          <p:val>
                                            <p:fltVal val="0"/>
                                          </p:val>
                                        </p:tav>
                                        <p:tav tm="100000">
                                          <p:val>
                                            <p:strVal val="#ppt_w"/>
                                          </p:val>
                                        </p:tav>
                                      </p:tavLst>
                                    </p:anim>
                                    <p:anim calcmode="lin" valueType="num">
                                      <p:cBhvr>
                                        <p:cTn id="13" dur="500" fill="hold"/>
                                        <p:tgtEl>
                                          <p:spTgt spid="14950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500"/>
                            </p:stCondLst>
                            <p:childTnLst>
                              <p:par>
                                <p:cTn id="15" presetID="23" presetClass="entr" presetSubtype="16" fill="hold" nodeType="afterEffect">
                                  <p:stCondLst>
                                    <p:cond delay="500"/>
                                  </p:stCondLst>
                                  <p:childTnLst>
                                    <p:set>
                                      <p:cBhvr>
                                        <p:cTn id="16" dur="1" fill="hold">
                                          <p:stCondLst>
                                            <p:cond delay="0"/>
                                          </p:stCondLst>
                                        </p:cTn>
                                        <p:tgtEl>
                                          <p:spTgt spid="149510"/>
                                        </p:tgtEl>
                                        <p:attrNameLst>
                                          <p:attrName>style.visibility</p:attrName>
                                        </p:attrNameLst>
                                      </p:cBhvr>
                                      <p:to>
                                        <p:strVal val="visible"/>
                                      </p:to>
                                    </p:set>
                                    <p:anim calcmode="lin" valueType="num">
                                      <p:cBhvr>
                                        <p:cTn id="17" dur="500" fill="hold"/>
                                        <p:tgtEl>
                                          <p:spTgt spid="149510"/>
                                        </p:tgtEl>
                                        <p:attrNameLst>
                                          <p:attrName>ppt_w</p:attrName>
                                        </p:attrNameLst>
                                      </p:cBhvr>
                                      <p:tavLst>
                                        <p:tav tm="0">
                                          <p:val>
                                            <p:fltVal val="0"/>
                                          </p:val>
                                        </p:tav>
                                        <p:tav tm="100000">
                                          <p:val>
                                            <p:strVal val="#ppt_w"/>
                                          </p:val>
                                        </p:tav>
                                      </p:tavLst>
                                    </p:anim>
                                    <p:anim calcmode="lin" valueType="num">
                                      <p:cBhvr>
                                        <p:cTn id="18" dur="500" fill="hold"/>
                                        <p:tgtEl>
                                          <p:spTgt spid="14951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500"/>
                            </p:stCondLst>
                            <p:childTnLst>
                              <p:par>
                                <p:cTn id="20" presetID="23" presetClass="entr" presetSubtype="16" fill="hold" nodeType="afterEffect">
                                  <p:stCondLst>
                                    <p:cond delay="500"/>
                                  </p:stCondLst>
                                  <p:childTnLst>
                                    <p:set>
                                      <p:cBhvr>
                                        <p:cTn id="21" dur="1" fill="hold">
                                          <p:stCondLst>
                                            <p:cond delay="0"/>
                                          </p:stCondLst>
                                        </p:cTn>
                                        <p:tgtEl>
                                          <p:spTgt spid="149511"/>
                                        </p:tgtEl>
                                        <p:attrNameLst>
                                          <p:attrName>style.visibility</p:attrName>
                                        </p:attrNameLst>
                                      </p:cBhvr>
                                      <p:to>
                                        <p:strVal val="visible"/>
                                      </p:to>
                                    </p:set>
                                    <p:anim calcmode="lin" valueType="num">
                                      <p:cBhvr>
                                        <p:cTn id="22" dur="500" fill="hold"/>
                                        <p:tgtEl>
                                          <p:spTgt spid="149511"/>
                                        </p:tgtEl>
                                        <p:attrNameLst>
                                          <p:attrName>ppt_w</p:attrName>
                                        </p:attrNameLst>
                                      </p:cBhvr>
                                      <p:tavLst>
                                        <p:tav tm="0">
                                          <p:val>
                                            <p:fltVal val="0"/>
                                          </p:val>
                                        </p:tav>
                                        <p:tav tm="100000">
                                          <p:val>
                                            <p:strVal val="#ppt_w"/>
                                          </p:val>
                                        </p:tav>
                                      </p:tavLst>
                                    </p:anim>
                                    <p:anim calcmode="lin" valueType="num">
                                      <p:cBhvr>
                                        <p:cTn id="23" dur="500" fill="hold"/>
                                        <p:tgtEl>
                                          <p:spTgt spid="1495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26554FBB-6571-42ED-9A94-34D3708FEC1B}"/>
              </a:ext>
            </a:extLst>
          </p:cNvPr>
          <p:cNvSpPr>
            <a:spLocks noGrp="1" noChangeArrowheads="1"/>
          </p:cNvSpPr>
          <p:nvPr>
            <p:ph type="title"/>
          </p:nvPr>
        </p:nvSpPr>
        <p:spPr>
          <a:xfrm>
            <a:off x="457200" y="0"/>
            <a:ext cx="8229600" cy="1143000"/>
          </a:xfrm>
        </p:spPr>
        <p:txBody>
          <a:bodyPr/>
          <a:lstStyle/>
          <a:p>
            <a:r>
              <a:rPr lang="en-US" altLang="en-US"/>
              <a:t>“Craig’s List” Top Picks…</a:t>
            </a:r>
          </a:p>
        </p:txBody>
      </p:sp>
      <p:pic>
        <p:nvPicPr>
          <p:cNvPr id="153603" name="Picture 3">
            <a:extLst>
              <a:ext uri="{FF2B5EF4-FFF2-40B4-BE49-F238E27FC236}">
                <a16:creationId xmlns:a16="http://schemas.microsoft.com/office/drawing/2014/main" id="{1297D7C0-DB7E-4F34-989D-AA4758FEA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53604" name="Picture 4">
            <a:extLst>
              <a:ext uri="{FF2B5EF4-FFF2-40B4-BE49-F238E27FC236}">
                <a16:creationId xmlns:a16="http://schemas.microsoft.com/office/drawing/2014/main" id="{CD960EED-EDCC-46A8-BC9F-90706BB92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67000"/>
            <a:ext cx="3124200" cy="2301875"/>
          </a:xfrm>
          <a:prstGeom prst="rect">
            <a:avLst/>
          </a:prstGeom>
          <a:noFill/>
          <a:extLst>
            <a:ext uri="{909E8E84-426E-40DD-AFC4-6F175D3DCCD1}">
              <a14:hiddenFill xmlns:a14="http://schemas.microsoft.com/office/drawing/2010/main">
                <a:solidFill>
                  <a:srgbClr val="FFFFFF"/>
                </a:solidFill>
              </a14:hiddenFill>
            </a:ext>
          </a:extLst>
        </p:spPr>
      </p:pic>
      <p:pic>
        <p:nvPicPr>
          <p:cNvPr id="153605" name="Picture 5">
            <a:extLst>
              <a:ext uri="{FF2B5EF4-FFF2-40B4-BE49-F238E27FC236}">
                <a16:creationId xmlns:a16="http://schemas.microsoft.com/office/drawing/2014/main" id="{F1DCF57F-61FC-4E75-BF1F-8BD4E3743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2587625" cy="3243263"/>
          </a:xfrm>
          <a:prstGeom prst="rect">
            <a:avLst/>
          </a:prstGeom>
          <a:noFill/>
          <a:extLst>
            <a:ext uri="{909E8E84-426E-40DD-AFC4-6F175D3DCCD1}">
              <a14:hiddenFill xmlns:a14="http://schemas.microsoft.com/office/drawing/2010/main">
                <a:solidFill>
                  <a:srgbClr val="FFFFFF"/>
                </a:solidFill>
              </a14:hiddenFill>
            </a:ext>
          </a:extLst>
        </p:spPr>
      </p:pic>
      <p:pic>
        <p:nvPicPr>
          <p:cNvPr id="153606" name="Picture 6" descr="pic of Maximus">
            <a:extLst>
              <a:ext uri="{FF2B5EF4-FFF2-40B4-BE49-F238E27FC236}">
                <a16:creationId xmlns:a16="http://schemas.microsoft.com/office/drawing/2014/main" id="{CDB8A6F2-8FAB-4186-9356-3B6DAF4EFE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144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3607" name="Picture 7">
            <a:extLst>
              <a:ext uri="{FF2B5EF4-FFF2-40B4-BE49-F238E27FC236}">
                <a16:creationId xmlns:a16="http://schemas.microsoft.com/office/drawing/2014/main" id="{51C19F93-909A-4A8F-982A-5A9F0BA73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114800"/>
            <a:ext cx="3448050" cy="229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536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a:extLst>
              <a:ext uri="{FF2B5EF4-FFF2-40B4-BE49-F238E27FC236}">
                <a16:creationId xmlns:a16="http://schemas.microsoft.com/office/drawing/2014/main" id="{493ABF55-DD08-48DE-83F6-2AE7118C1FB9}"/>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b="1"/>
              <a:t>The Anglo-Saxons: 449–1066</a:t>
            </a:r>
          </a:p>
        </p:txBody>
      </p:sp>
      <p:sp>
        <p:nvSpPr>
          <p:cNvPr id="120837" name="Text Box 5">
            <a:extLst>
              <a:ext uri="{FF2B5EF4-FFF2-40B4-BE49-F238E27FC236}">
                <a16:creationId xmlns:a16="http://schemas.microsoft.com/office/drawing/2014/main" id="{160BED40-0E26-4601-84CF-B051F03896E1}"/>
              </a:ext>
            </a:extLst>
          </p:cNvPr>
          <p:cNvSpPr txBox="1">
            <a:spLocks noChangeArrowheads="1"/>
          </p:cNvSpPr>
          <p:nvPr/>
        </p:nvSpPr>
        <p:spPr bwMode="auto">
          <a:xfrm>
            <a:off x="304800" y="1981200"/>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2000" b="1">
                <a:solidFill>
                  <a:srgbClr val="FF9900"/>
                </a:solidFill>
                <a:latin typeface="Verdana" panose="020B0604030504040204" pitchFamily="34" charset="0"/>
              </a:rPr>
              <a:t>300s B.C.</a:t>
            </a:r>
            <a:endParaRPr lang="en-US" altLang="en-US" sz="2000" b="1">
              <a:solidFill>
                <a:srgbClr val="FFCC00"/>
              </a:solidFill>
              <a:latin typeface="Verdana" panose="020B0604030504040204" pitchFamily="34" charset="0"/>
            </a:endParaRPr>
          </a:p>
          <a:p>
            <a:pPr eaLnBrk="0" hangingPunct="0">
              <a:spcBef>
                <a:spcPct val="0"/>
              </a:spcBef>
            </a:pPr>
            <a:r>
              <a:rPr lang="en-US" altLang="en-US" sz="2000">
                <a:solidFill>
                  <a:schemeClr val="tx1"/>
                </a:solidFill>
                <a:latin typeface="Verdana" panose="020B0604030504040204" pitchFamily="34" charset="0"/>
                <a:hlinkClick r:id="rId2" action="ppaction://hlinksldjump"/>
              </a:rPr>
              <a:t>Celts in Britain</a:t>
            </a:r>
            <a:endParaRPr lang="en-US" altLang="en-US" sz="2000">
              <a:solidFill>
                <a:schemeClr val="tx1"/>
              </a:solidFill>
              <a:latin typeface="Verdana" panose="020B0604030504040204" pitchFamily="34" charset="0"/>
            </a:endParaRPr>
          </a:p>
        </p:txBody>
      </p:sp>
      <p:sp>
        <p:nvSpPr>
          <p:cNvPr id="120838" name="Line 6">
            <a:extLst>
              <a:ext uri="{FF2B5EF4-FFF2-40B4-BE49-F238E27FC236}">
                <a16:creationId xmlns:a16="http://schemas.microsoft.com/office/drawing/2014/main" id="{F1494A65-390A-4B8F-93EE-5CBA46F55ECC}"/>
              </a:ext>
            </a:extLst>
          </p:cNvPr>
          <p:cNvSpPr>
            <a:spLocks noChangeShapeType="1"/>
          </p:cNvSpPr>
          <p:nvPr/>
        </p:nvSpPr>
        <p:spPr bwMode="auto">
          <a:xfrm flipV="1">
            <a:off x="1143000" y="2590800"/>
            <a:ext cx="0" cy="220980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9" name="Line 7">
            <a:extLst>
              <a:ext uri="{FF2B5EF4-FFF2-40B4-BE49-F238E27FC236}">
                <a16:creationId xmlns:a16="http://schemas.microsoft.com/office/drawing/2014/main" id="{A643A0F4-B625-4F50-B557-D0B5E3F331F3}"/>
              </a:ext>
            </a:extLst>
          </p:cNvPr>
          <p:cNvSpPr>
            <a:spLocks noChangeShapeType="1"/>
          </p:cNvSpPr>
          <p:nvPr/>
        </p:nvSpPr>
        <p:spPr bwMode="auto">
          <a:xfrm>
            <a:off x="457200" y="4800600"/>
            <a:ext cx="8686800" cy="0"/>
          </a:xfrm>
          <a:prstGeom prst="line">
            <a:avLst/>
          </a:prstGeom>
          <a:noFill/>
          <a:ln w="5715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Text Box 8">
            <a:extLst>
              <a:ext uri="{FF2B5EF4-FFF2-40B4-BE49-F238E27FC236}">
                <a16:creationId xmlns:a16="http://schemas.microsoft.com/office/drawing/2014/main" id="{7E9386C9-BF61-4491-AF78-ADDC2C84250F}"/>
              </a:ext>
            </a:extLst>
          </p:cNvPr>
          <p:cNvSpPr txBox="1">
            <a:spLocks noChangeArrowheads="1"/>
          </p:cNvSpPr>
          <p:nvPr/>
        </p:nvSpPr>
        <p:spPr bwMode="auto">
          <a:xfrm>
            <a:off x="838200" y="4572000"/>
            <a:ext cx="838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pPr>
            <a:r>
              <a:rPr lang="en-US" altLang="en-US" sz="2000">
                <a:solidFill>
                  <a:schemeClr val="tx1"/>
                </a:solidFill>
                <a:latin typeface="Verdana" panose="020B0604030504040204" pitchFamily="34" charset="0"/>
              </a:rPr>
              <a:t>300 B.C.</a:t>
            </a:r>
          </a:p>
        </p:txBody>
      </p:sp>
      <p:sp>
        <p:nvSpPr>
          <p:cNvPr id="120841" name="Line 9">
            <a:extLst>
              <a:ext uri="{FF2B5EF4-FFF2-40B4-BE49-F238E27FC236}">
                <a16:creationId xmlns:a16="http://schemas.microsoft.com/office/drawing/2014/main" id="{A6D4111A-8BA6-4A6E-8608-61A52DCBF9B8}"/>
              </a:ext>
            </a:extLst>
          </p:cNvPr>
          <p:cNvSpPr>
            <a:spLocks noChangeShapeType="1"/>
          </p:cNvSpPr>
          <p:nvPr/>
        </p:nvSpPr>
        <p:spPr bwMode="auto">
          <a:xfrm flipV="1">
            <a:off x="2590800" y="3581400"/>
            <a:ext cx="0" cy="114300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2" name="Text Box 10">
            <a:extLst>
              <a:ext uri="{FF2B5EF4-FFF2-40B4-BE49-F238E27FC236}">
                <a16:creationId xmlns:a16="http://schemas.microsoft.com/office/drawing/2014/main" id="{E41A1CC0-D0E7-484A-A553-44223AA1078F}"/>
              </a:ext>
            </a:extLst>
          </p:cNvPr>
          <p:cNvSpPr txBox="1">
            <a:spLocks noChangeArrowheads="1"/>
          </p:cNvSpPr>
          <p:nvPr/>
        </p:nvSpPr>
        <p:spPr bwMode="auto">
          <a:xfrm>
            <a:off x="1371600" y="2971800"/>
            <a:ext cx="2582863"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altLang="en-US" sz="2000" b="1">
                <a:solidFill>
                  <a:srgbClr val="FF9900"/>
                </a:solidFill>
                <a:latin typeface="Verdana" panose="020B0604030504040204" pitchFamily="34" charset="0"/>
              </a:rPr>
              <a:t>55 B.C–A.D.409</a:t>
            </a:r>
            <a:endParaRPr lang="en-US" altLang="en-US" sz="2000" b="1">
              <a:solidFill>
                <a:srgbClr val="FFCC00"/>
              </a:solidFill>
              <a:latin typeface="Verdana" panose="020B0604030504040204" pitchFamily="34" charset="0"/>
            </a:endParaRPr>
          </a:p>
          <a:p>
            <a:pPr eaLnBrk="0" hangingPunct="0">
              <a:spcBef>
                <a:spcPct val="0"/>
              </a:spcBef>
            </a:pPr>
            <a:r>
              <a:rPr lang="en-US" altLang="en-US" sz="2000">
                <a:solidFill>
                  <a:schemeClr val="tx1"/>
                </a:solidFill>
                <a:latin typeface="Verdana" panose="020B0604030504040204" pitchFamily="34" charset="0"/>
                <a:hlinkClick r:id="rId3" action="ppaction://hlinksldjump"/>
              </a:rPr>
              <a:t>Roman Occupation</a:t>
            </a:r>
            <a:endParaRPr lang="en-US" altLang="en-US" sz="2400">
              <a:solidFill>
                <a:schemeClr val="tx1"/>
              </a:solidFill>
              <a:latin typeface="Verdana" panose="020B0604030504040204" pitchFamily="34" charset="0"/>
            </a:endParaRPr>
          </a:p>
        </p:txBody>
      </p:sp>
      <p:sp>
        <p:nvSpPr>
          <p:cNvPr id="120843" name="Text Box 11">
            <a:extLst>
              <a:ext uri="{FF2B5EF4-FFF2-40B4-BE49-F238E27FC236}">
                <a16:creationId xmlns:a16="http://schemas.microsoft.com/office/drawing/2014/main" id="{E79F8832-B6C2-4DD3-A661-DE39B18F7FEA}"/>
              </a:ext>
            </a:extLst>
          </p:cNvPr>
          <p:cNvSpPr txBox="1">
            <a:spLocks noChangeArrowheads="1"/>
          </p:cNvSpPr>
          <p:nvPr/>
        </p:nvSpPr>
        <p:spPr bwMode="auto">
          <a:xfrm>
            <a:off x="2133600" y="4572000"/>
            <a:ext cx="8255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sz="2000">
                <a:solidFill>
                  <a:schemeClr val="tx1"/>
                </a:solidFill>
                <a:latin typeface="Verdana" panose="020B0604030504040204" pitchFamily="34" charset="0"/>
              </a:rPr>
              <a:t>A.D. </a:t>
            </a:r>
          </a:p>
          <a:p>
            <a:pPr algn="ctr" eaLnBrk="0" hangingPunct="0">
              <a:spcBef>
                <a:spcPct val="0"/>
              </a:spcBef>
            </a:pPr>
            <a:r>
              <a:rPr lang="en-US" altLang="en-US" sz="2000">
                <a:solidFill>
                  <a:schemeClr val="tx1"/>
                </a:solidFill>
                <a:latin typeface="Verdana" panose="020B0604030504040204" pitchFamily="34" charset="0"/>
              </a:rPr>
              <a:t>1</a:t>
            </a:r>
          </a:p>
        </p:txBody>
      </p:sp>
      <p:sp>
        <p:nvSpPr>
          <p:cNvPr id="120844" name="Text Box 12">
            <a:extLst>
              <a:ext uri="{FF2B5EF4-FFF2-40B4-BE49-F238E27FC236}">
                <a16:creationId xmlns:a16="http://schemas.microsoft.com/office/drawing/2014/main" id="{B47A6F3C-F2EC-4F3D-9147-FFF4B98B4D8C}"/>
              </a:ext>
            </a:extLst>
          </p:cNvPr>
          <p:cNvSpPr txBox="1">
            <a:spLocks noChangeArrowheads="1"/>
          </p:cNvSpPr>
          <p:nvPr/>
        </p:nvSpPr>
        <p:spPr bwMode="auto">
          <a:xfrm>
            <a:off x="3276600" y="4572000"/>
            <a:ext cx="7366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altLang="en-US" sz="2000">
                <a:solidFill>
                  <a:schemeClr val="tx1"/>
                </a:solidFill>
                <a:latin typeface="Verdana" panose="020B0604030504040204" pitchFamily="34" charset="0"/>
              </a:rPr>
              <a:t>A.D.</a:t>
            </a:r>
          </a:p>
          <a:p>
            <a:pPr eaLnBrk="0" hangingPunct="0">
              <a:spcBef>
                <a:spcPct val="0"/>
              </a:spcBef>
            </a:pPr>
            <a:r>
              <a:rPr lang="en-US" altLang="en-US" sz="2000">
                <a:solidFill>
                  <a:schemeClr val="tx1"/>
                </a:solidFill>
                <a:latin typeface="Verdana" panose="020B0604030504040204" pitchFamily="34" charset="0"/>
              </a:rPr>
              <a:t>300</a:t>
            </a:r>
          </a:p>
        </p:txBody>
      </p:sp>
      <p:sp>
        <p:nvSpPr>
          <p:cNvPr id="120845" name="Line 13">
            <a:extLst>
              <a:ext uri="{FF2B5EF4-FFF2-40B4-BE49-F238E27FC236}">
                <a16:creationId xmlns:a16="http://schemas.microsoft.com/office/drawing/2014/main" id="{C1299A3E-B86E-4DFE-98F4-CCD5AA32C323}"/>
              </a:ext>
            </a:extLst>
          </p:cNvPr>
          <p:cNvSpPr>
            <a:spLocks noChangeShapeType="1"/>
          </p:cNvSpPr>
          <p:nvPr/>
        </p:nvSpPr>
        <p:spPr bwMode="auto">
          <a:xfrm flipV="1">
            <a:off x="4419600" y="4572000"/>
            <a:ext cx="0" cy="68580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6" name="Rectangle 14">
            <a:extLst>
              <a:ext uri="{FF2B5EF4-FFF2-40B4-BE49-F238E27FC236}">
                <a16:creationId xmlns:a16="http://schemas.microsoft.com/office/drawing/2014/main" id="{A36E4CEA-C42B-4304-8FEA-105494F760C0}"/>
              </a:ext>
            </a:extLst>
          </p:cNvPr>
          <p:cNvSpPr>
            <a:spLocks noChangeArrowheads="1"/>
          </p:cNvSpPr>
          <p:nvPr/>
        </p:nvSpPr>
        <p:spPr bwMode="auto">
          <a:xfrm>
            <a:off x="2971800" y="5410200"/>
            <a:ext cx="36576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2000" b="1">
                <a:solidFill>
                  <a:srgbClr val="FF9900"/>
                </a:solidFill>
                <a:latin typeface="Verdana" panose="020B0604030504040204" pitchFamily="34" charset="0"/>
              </a:rPr>
              <a:t>A.D. 400–699</a:t>
            </a:r>
            <a:endParaRPr lang="en-US" altLang="en-US" sz="2000" b="1">
              <a:solidFill>
                <a:srgbClr val="FFCC00"/>
              </a:solidFill>
              <a:latin typeface="Verdana" panose="020B0604030504040204" pitchFamily="34" charset="0"/>
            </a:endParaRPr>
          </a:p>
          <a:p>
            <a:pPr eaLnBrk="0" hangingPunct="0">
              <a:spcBef>
                <a:spcPct val="0"/>
              </a:spcBef>
            </a:pPr>
            <a:r>
              <a:rPr lang="en-US" altLang="en-US" sz="2000">
                <a:solidFill>
                  <a:schemeClr val="tx1"/>
                </a:solidFill>
                <a:latin typeface="Verdana" panose="020B0604030504040204" pitchFamily="34" charset="0"/>
                <a:hlinkClick r:id="rId4" action="ppaction://hlinksldjump"/>
              </a:rPr>
              <a:t>Spread of Christianity</a:t>
            </a:r>
            <a:endParaRPr lang="en-US" altLang="en-US" sz="2400">
              <a:solidFill>
                <a:schemeClr val="tx1"/>
              </a:solidFill>
              <a:latin typeface="Verdana" panose="020B0604030504040204" pitchFamily="34" charset="0"/>
            </a:endParaRPr>
          </a:p>
        </p:txBody>
      </p:sp>
      <p:sp>
        <p:nvSpPr>
          <p:cNvPr id="120847" name="Line 15">
            <a:extLst>
              <a:ext uri="{FF2B5EF4-FFF2-40B4-BE49-F238E27FC236}">
                <a16:creationId xmlns:a16="http://schemas.microsoft.com/office/drawing/2014/main" id="{A286D75E-5B86-4FC0-B8F8-A653C1863177}"/>
              </a:ext>
            </a:extLst>
          </p:cNvPr>
          <p:cNvSpPr>
            <a:spLocks noChangeShapeType="1"/>
          </p:cNvSpPr>
          <p:nvPr/>
        </p:nvSpPr>
        <p:spPr bwMode="auto">
          <a:xfrm flipV="1">
            <a:off x="4267200" y="2743200"/>
            <a:ext cx="0" cy="190500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8" name="Text Box 16">
            <a:extLst>
              <a:ext uri="{FF2B5EF4-FFF2-40B4-BE49-F238E27FC236}">
                <a16:creationId xmlns:a16="http://schemas.microsoft.com/office/drawing/2014/main" id="{90828070-D731-42B5-9543-78751595CF6E}"/>
              </a:ext>
            </a:extLst>
          </p:cNvPr>
          <p:cNvSpPr txBox="1">
            <a:spLocks noChangeArrowheads="1"/>
          </p:cNvSpPr>
          <p:nvPr/>
        </p:nvSpPr>
        <p:spPr bwMode="auto">
          <a:xfrm>
            <a:off x="3352800" y="1752600"/>
            <a:ext cx="2286000" cy="1006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2000" b="1">
                <a:solidFill>
                  <a:srgbClr val="FF9900"/>
                </a:solidFill>
                <a:latin typeface="Verdana" panose="020B0604030504040204" pitchFamily="34" charset="0"/>
              </a:rPr>
              <a:t>A.D. 449</a:t>
            </a:r>
            <a:endParaRPr lang="en-US" altLang="en-US" sz="2000" b="1">
              <a:solidFill>
                <a:srgbClr val="FFCC00"/>
              </a:solidFill>
              <a:latin typeface="Verdana" panose="020B0604030504040204" pitchFamily="34" charset="0"/>
            </a:endParaRPr>
          </a:p>
          <a:p>
            <a:pPr eaLnBrk="0" hangingPunct="0">
              <a:spcBef>
                <a:spcPct val="0"/>
              </a:spcBef>
            </a:pPr>
            <a:r>
              <a:rPr lang="en-US" altLang="en-US" sz="2000">
                <a:solidFill>
                  <a:schemeClr val="tx1"/>
                </a:solidFill>
                <a:latin typeface="Verdana" panose="020B0604030504040204" pitchFamily="34" charset="0"/>
                <a:hlinkClick r:id="rId5" action="ppaction://hlinksldjump"/>
              </a:rPr>
              <a:t>Anglo-Saxon Invasion</a:t>
            </a:r>
            <a:endParaRPr lang="en-US" altLang="en-US" sz="2400">
              <a:solidFill>
                <a:schemeClr val="tx1"/>
              </a:solidFill>
              <a:latin typeface="Verdana" panose="020B0604030504040204" pitchFamily="34" charset="0"/>
            </a:endParaRPr>
          </a:p>
        </p:txBody>
      </p:sp>
      <p:sp>
        <p:nvSpPr>
          <p:cNvPr id="120849" name="Text Box 17">
            <a:extLst>
              <a:ext uri="{FF2B5EF4-FFF2-40B4-BE49-F238E27FC236}">
                <a16:creationId xmlns:a16="http://schemas.microsoft.com/office/drawing/2014/main" id="{64B38F7A-ECA3-4F4C-B5BC-CF924D9D3F74}"/>
              </a:ext>
            </a:extLst>
          </p:cNvPr>
          <p:cNvSpPr txBox="1">
            <a:spLocks noChangeArrowheads="1"/>
          </p:cNvSpPr>
          <p:nvPr/>
        </p:nvSpPr>
        <p:spPr bwMode="auto">
          <a:xfrm>
            <a:off x="4724400" y="4572000"/>
            <a:ext cx="7366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sz="2000">
                <a:solidFill>
                  <a:schemeClr val="tx1"/>
                </a:solidFill>
                <a:latin typeface="Verdana" panose="020B0604030504040204" pitchFamily="34" charset="0"/>
              </a:rPr>
              <a:t>A.D.</a:t>
            </a:r>
          </a:p>
          <a:p>
            <a:pPr algn="ctr" eaLnBrk="0" hangingPunct="0">
              <a:spcBef>
                <a:spcPct val="0"/>
              </a:spcBef>
            </a:pPr>
            <a:r>
              <a:rPr lang="en-US" altLang="en-US" sz="2000">
                <a:solidFill>
                  <a:schemeClr val="tx1"/>
                </a:solidFill>
                <a:latin typeface="Verdana" panose="020B0604030504040204" pitchFamily="34" charset="0"/>
              </a:rPr>
              <a:t>600</a:t>
            </a:r>
          </a:p>
        </p:txBody>
      </p:sp>
      <p:sp>
        <p:nvSpPr>
          <p:cNvPr id="120850" name="Line 18">
            <a:extLst>
              <a:ext uri="{FF2B5EF4-FFF2-40B4-BE49-F238E27FC236}">
                <a16:creationId xmlns:a16="http://schemas.microsoft.com/office/drawing/2014/main" id="{3341F657-3863-43BC-82E5-5FA6384C92DF}"/>
              </a:ext>
            </a:extLst>
          </p:cNvPr>
          <p:cNvSpPr>
            <a:spLocks noChangeShapeType="1"/>
          </p:cNvSpPr>
          <p:nvPr/>
        </p:nvSpPr>
        <p:spPr bwMode="auto">
          <a:xfrm flipH="1" flipV="1">
            <a:off x="5715000" y="3886200"/>
            <a:ext cx="0" cy="60960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1" name="Rectangle 19">
            <a:hlinkClick r:id="rId6" action="ppaction://hlinksldjump"/>
            <a:extLst>
              <a:ext uri="{FF2B5EF4-FFF2-40B4-BE49-F238E27FC236}">
                <a16:creationId xmlns:a16="http://schemas.microsoft.com/office/drawing/2014/main" id="{A2B5050E-C271-401B-9232-97FF2F25D6D8}"/>
              </a:ext>
            </a:extLst>
          </p:cNvPr>
          <p:cNvSpPr>
            <a:spLocks noChangeArrowheads="1"/>
          </p:cNvSpPr>
          <p:nvPr/>
        </p:nvSpPr>
        <p:spPr bwMode="auto">
          <a:xfrm>
            <a:off x="4876800" y="2514600"/>
            <a:ext cx="1600200" cy="1371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0"/>
              </a:spcBef>
            </a:pPr>
            <a:r>
              <a:rPr lang="en-US" altLang="en-US" sz="2000" b="1">
                <a:solidFill>
                  <a:srgbClr val="FF9900"/>
                </a:solidFill>
                <a:latin typeface="Verdana" panose="020B0604030504040204" pitchFamily="34" charset="0"/>
              </a:rPr>
              <a:t>A.D.878</a:t>
            </a:r>
            <a:endParaRPr lang="en-US" altLang="en-US" sz="2000" b="1">
              <a:solidFill>
                <a:srgbClr val="FFCC00"/>
              </a:solidFill>
              <a:latin typeface="Verdana" panose="020B0604030504040204" pitchFamily="34" charset="0"/>
            </a:endParaRPr>
          </a:p>
          <a:p>
            <a:pPr eaLnBrk="0" hangingPunct="0">
              <a:spcBef>
                <a:spcPct val="0"/>
              </a:spcBef>
            </a:pPr>
            <a:r>
              <a:rPr lang="en-US" altLang="en-US" sz="2000">
                <a:solidFill>
                  <a:schemeClr val="tx1"/>
                </a:solidFill>
                <a:latin typeface="Verdana" panose="020B0604030504040204" pitchFamily="34" charset="0"/>
                <a:hlinkClick r:id="rId6" action="ppaction://hlinksldjump"/>
              </a:rPr>
              <a:t>King Alfred against </a:t>
            </a:r>
          </a:p>
          <a:p>
            <a:pPr eaLnBrk="0" hangingPunct="0">
              <a:spcBef>
                <a:spcPct val="0"/>
              </a:spcBef>
            </a:pPr>
            <a:r>
              <a:rPr lang="en-US" altLang="en-US" sz="2000">
                <a:solidFill>
                  <a:schemeClr val="tx1"/>
                </a:solidFill>
                <a:latin typeface="Verdana" panose="020B0604030504040204" pitchFamily="34" charset="0"/>
                <a:hlinkClick r:id="rId6" action="ppaction://hlinksldjump"/>
              </a:rPr>
              <a:t>the Danes</a:t>
            </a:r>
            <a:endParaRPr lang="en-US" altLang="en-US" sz="2400">
              <a:solidFill>
                <a:schemeClr val="tx1"/>
              </a:solidFill>
              <a:latin typeface="Verdana" panose="020B0604030504040204" pitchFamily="34" charset="0"/>
            </a:endParaRPr>
          </a:p>
        </p:txBody>
      </p:sp>
      <p:sp>
        <p:nvSpPr>
          <p:cNvPr id="120852" name="Text Box 20">
            <a:extLst>
              <a:ext uri="{FF2B5EF4-FFF2-40B4-BE49-F238E27FC236}">
                <a16:creationId xmlns:a16="http://schemas.microsoft.com/office/drawing/2014/main" id="{F0F0D213-C6B9-4091-91CF-F58F88E53F77}"/>
              </a:ext>
            </a:extLst>
          </p:cNvPr>
          <p:cNvSpPr txBox="1">
            <a:spLocks noChangeArrowheads="1"/>
          </p:cNvSpPr>
          <p:nvPr/>
        </p:nvSpPr>
        <p:spPr bwMode="auto">
          <a:xfrm>
            <a:off x="6019800" y="4572000"/>
            <a:ext cx="7366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sz="2000">
                <a:solidFill>
                  <a:schemeClr val="tx1"/>
                </a:solidFill>
                <a:latin typeface="Verdana" panose="020B0604030504040204" pitchFamily="34" charset="0"/>
              </a:rPr>
              <a:t>A.D.</a:t>
            </a:r>
          </a:p>
          <a:p>
            <a:pPr algn="ctr" eaLnBrk="0" hangingPunct="0">
              <a:spcBef>
                <a:spcPct val="0"/>
              </a:spcBef>
            </a:pPr>
            <a:r>
              <a:rPr lang="en-US" altLang="en-US" sz="2000">
                <a:solidFill>
                  <a:schemeClr val="tx1"/>
                </a:solidFill>
                <a:latin typeface="Verdana" panose="020B0604030504040204" pitchFamily="34" charset="0"/>
              </a:rPr>
              <a:t>900</a:t>
            </a:r>
          </a:p>
        </p:txBody>
      </p:sp>
      <p:sp>
        <p:nvSpPr>
          <p:cNvPr id="120853" name="Line 21">
            <a:extLst>
              <a:ext uri="{FF2B5EF4-FFF2-40B4-BE49-F238E27FC236}">
                <a16:creationId xmlns:a16="http://schemas.microsoft.com/office/drawing/2014/main" id="{A1614417-0617-4AD7-A5DE-00148676E16F}"/>
              </a:ext>
            </a:extLst>
          </p:cNvPr>
          <p:cNvSpPr>
            <a:spLocks noChangeShapeType="1"/>
          </p:cNvSpPr>
          <p:nvPr/>
        </p:nvSpPr>
        <p:spPr bwMode="auto">
          <a:xfrm flipV="1">
            <a:off x="7315200" y="2667000"/>
            <a:ext cx="0" cy="205740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4" name="Text Box 22">
            <a:extLst>
              <a:ext uri="{FF2B5EF4-FFF2-40B4-BE49-F238E27FC236}">
                <a16:creationId xmlns:a16="http://schemas.microsoft.com/office/drawing/2014/main" id="{05AB1FE5-9529-4C99-95A1-EBD126A27B7C}"/>
              </a:ext>
            </a:extLst>
          </p:cNvPr>
          <p:cNvSpPr txBox="1">
            <a:spLocks noChangeArrowheads="1"/>
          </p:cNvSpPr>
          <p:nvPr/>
        </p:nvSpPr>
        <p:spPr bwMode="auto">
          <a:xfrm>
            <a:off x="6553200" y="1752600"/>
            <a:ext cx="2057400" cy="1006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2000" b="1">
                <a:solidFill>
                  <a:srgbClr val="FF9900"/>
                </a:solidFill>
                <a:latin typeface="Verdana" panose="020B0604030504040204" pitchFamily="34" charset="0"/>
              </a:rPr>
              <a:t>A.D. 1066</a:t>
            </a:r>
            <a:endParaRPr lang="en-US" altLang="en-US" sz="2000" b="1">
              <a:solidFill>
                <a:srgbClr val="FFCC00"/>
              </a:solidFill>
              <a:latin typeface="Verdana" panose="020B0604030504040204" pitchFamily="34" charset="0"/>
            </a:endParaRPr>
          </a:p>
          <a:p>
            <a:pPr eaLnBrk="0" hangingPunct="0">
              <a:spcBef>
                <a:spcPct val="0"/>
              </a:spcBef>
            </a:pPr>
            <a:r>
              <a:rPr lang="en-US" altLang="en-US" sz="2000">
                <a:solidFill>
                  <a:schemeClr val="tx1"/>
                </a:solidFill>
                <a:latin typeface="Verdana" panose="020B0604030504040204" pitchFamily="34" charset="0"/>
                <a:hlinkClick r:id="rId7" action="ppaction://hlinksldjump"/>
              </a:rPr>
              <a:t>Norman Invasion</a:t>
            </a:r>
            <a:endParaRPr lang="en-US" altLang="en-US" sz="2400">
              <a:solidFill>
                <a:schemeClr val="tx1"/>
              </a:solidFill>
              <a:latin typeface="Verdana" panose="020B0604030504040204" pitchFamily="34" charset="0"/>
            </a:endParaRPr>
          </a:p>
        </p:txBody>
      </p:sp>
      <p:sp>
        <p:nvSpPr>
          <p:cNvPr id="120855" name="Text Box 23">
            <a:extLst>
              <a:ext uri="{FF2B5EF4-FFF2-40B4-BE49-F238E27FC236}">
                <a16:creationId xmlns:a16="http://schemas.microsoft.com/office/drawing/2014/main" id="{B1446EEB-CC95-4A13-9925-9EE68A463EFF}"/>
              </a:ext>
            </a:extLst>
          </p:cNvPr>
          <p:cNvSpPr txBox="1">
            <a:spLocks noChangeArrowheads="1"/>
          </p:cNvSpPr>
          <p:nvPr/>
        </p:nvSpPr>
        <p:spPr bwMode="auto">
          <a:xfrm>
            <a:off x="7467600" y="4572000"/>
            <a:ext cx="83185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sz="2000">
                <a:solidFill>
                  <a:schemeClr val="tx1"/>
                </a:solidFill>
                <a:latin typeface="Verdana" panose="020B0604030504040204" pitchFamily="34" charset="0"/>
              </a:rPr>
              <a:t>A.D. </a:t>
            </a:r>
          </a:p>
          <a:p>
            <a:pPr algn="ctr" eaLnBrk="0" hangingPunct="0">
              <a:spcBef>
                <a:spcPct val="0"/>
              </a:spcBef>
            </a:pPr>
            <a:r>
              <a:rPr lang="en-US" altLang="en-US" sz="2000">
                <a:solidFill>
                  <a:schemeClr val="tx1"/>
                </a:solidFill>
                <a:latin typeface="Verdana" panose="020B0604030504040204" pitchFamily="34" charset="0"/>
              </a:rPr>
              <a:t>1200</a:t>
            </a:r>
          </a:p>
        </p:txBody>
      </p:sp>
    </p:spTree>
  </p:cSld>
  <p:clrMapOvr>
    <a:masterClrMapping/>
  </p:clrMapOvr>
  <p:transition spd="slow">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AC57C324-B4AC-44A0-8D85-BF70B4EF0629}"/>
              </a:ext>
            </a:extLst>
          </p:cNvPr>
          <p:cNvSpPr>
            <a:spLocks noGrp="1" noChangeArrowheads="1"/>
          </p:cNvSpPr>
          <p:nvPr>
            <p:ph type="title"/>
          </p:nvPr>
        </p:nvSpPr>
        <p:spPr/>
        <p:txBody>
          <a:bodyPr/>
          <a:lstStyle/>
          <a:p>
            <a:r>
              <a:rPr lang="en-US" altLang="en-US"/>
              <a:t>Characteristics of an Epic Poem</a:t>
            </a:r>
          </a:p>
        </p:txBody>
      </p:sp>
      <p:sp>
        <p:nvSpPr>
          <p:cNvPr id="132099" name="Rectangle 3">
            <a:extLst>
              <a:ext uri="{FF2B5EF4-FFF2-40B4-BE49-F238E27FC236}">
                <a16:creationId xmlns:a16="http://schemas.microsoft.com/office/drawing/2014/main" id="{30277673-3B48-483F-962A-0521A75B88E6}"/>
              </a:ext>
            </a:extLst>
          </p:cNvPr>
          <p:cNvSpPr>
            <a:spLocks noGrp="1" noChangeArrowheads="1"/>
          </p:cNvSpPr>
          <p:nvPr>
            <p:ph type="body" idx="1"/>
          </p:nvPr>
        </p:nvSpPr>
        <p:spPr/>
        <p:txBody>
          <a:bodyPr/>
          <a:lstStyle/>
          <a:p>
            <a:r>
              <a:rPr lang="en-US" altLang="en-US"/>
              <a:t>Hero is a great leader</a:t>
            </a:r>
          </a:p>
          <a:p>
            <a:r>
              <a:rPr lang="en-US" altLang="en-US"/>
              <a:t>The setting is broad and includes supernatural realms</a:t>
            </a:r>
          </a:p>
          <a:p>
            <a:r>
              <a:rPr lang="en-US" altLang="en-US"/>
              <a:t>The hero does great deeds in battle or undertakes an extraordinary journey or quest…</a:t>
            </a:r>
          </a:p>
        </p:txBody>
      </p:sp>
    </p:spTree>
  </p:cSld>
  <p:clrMapOvr>
    <a:masterClrMapping/>
  </p:clrMapOvr>
  <p:transition spd="slow">
    <p:pull dir="d"/>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C770E7E-D23B-4CE0-8A22-211252E869B6}"/>
              </a:ext>
            </a:extLst>
          </p:cNvPr>
          <p:cNvSpPr>
            <a:spLocks noGrp="1" noChangeArrowheads="1"/>
          </p:cNvSpPr>
          <p:nvPr>
            <p:ph type="title"/>
          </p:nvPr>
        </p:nvSpPr>
        <p:spPr/>
        <p:txBody>
          <a:bodyPr/>
          <a:lstStyle/>
          <a:p>
            <a:r>
              <a:rPr lang="en-US" altLang="en-US"/>
              <a:t>Old English Poetics</a:t>
            </a:r>
          </a:p>
        </p:txBody>
      </p:sp>
      <p:sp>
        <p:nvSpPr>
          <p:cNvPr id="114691" name="Rectangle 3">
            <a:extLst>
              <a:ext uri="{FF2B5EF4-FFF2-40B4-BE49-F238E27FC236}">
                <a16:creationId xmlns:a16="http://schemas.microsoft.com/office/drawing/2014/main" id="{5583DD52-E6C1-4BB2-8AF0-5B4DE8DC8D11}"/>
              </a:ext>
            </a:extLst>
          </p:cNvPr>
          <p:cNvSpPr>
            <a:spLocks noGrp="1" noChangeArrowheads="1"/>
          </p:cNvSpPr>
          <p:nvPr>
            <p:ph type="body" sz="half" idx="1"/>
          </p:nvPr>
        </p:nvSpPr>
        <p:spPr/>
        <p:txBody>
          <a:bodyPr/>
          <a:lstStyle/>
          <a:p>
            <a:pPr>
              <a:lnSpc>
                <a:spcPct val="90000"/>
              </a:lnSpc>
            </a:pPr>
            <a:r>
              <a:rPr lang="en-US" altLang="en-US" sz="2400"/>
              <a:t>Alliteration – repetition of consonant and vowel sounds at the beginning of words</a:t>
            </a:r>
          </a:p>
          <a:p>
            <a:pPr>
              <a:lnSpc>
                <a:spcPct val="90000"/>
              </a:lnSpc>
            </a:pPr>
            <a:r>
              <a:rPr lang="en-US" altLang="en-US" sz="2400"/>
              <a:t>Caesura – a natural pause or break in the middle of the line of poetry and joined by the use of a repeated vowel or consonant sound</a:t>
            </a:r>
          </a:p>
        </p:txBody>
      </p:sp>
      <p:sp>
        <p:nvSpPr>
          <p:cNvPr id="114693" name="Text Box 5">
            <a:extLst>
              <a:ext uri="{FF2B5EF4-FFF2-40B4-BE49-F238E27FC236}">
                <a16:creationId xmlns:a16="http://schemas.microsoft.com/office/drawing/2014/main" id="{628170B1-E2C4-4280-8DA9-8C5C79431047}"/>
              </a:ext>
            </a:extLst>
          </p:cNvPr>
          <p:cNvSpPr txBox="1">
            <a:spLocks noChangeArrowheads="1"/>
          </p:cNvSpPr>
          <p:nvPr/>
        </p:nvSpPr>
        <p:spPr bwMode="auto">
          <a:xfrm>
            <a:off x="4724400" y="2971800"/>
            <a:ext cx="4038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Out of the marsh // from the foot of misty</a:t>
            </a:r>
          </a:p>
          <a:p>
            <a:r>
              <a:rPr lang="en-US" altLang="en-US" sz="1800"/>
              <a:t>Hills and bogs // bearing God’s hatred</a:t>
            </a:r>
          </a:p>
          <a:p>
            <a:r>
              <a:rPr lang="en-US" altLang="en-US" sz="1800"/>
              <a:t>Grendel came // hoping to kill</a:t>
            </a:r>
          </a:p>
          <a:p>
            <a:r>
              <a:rPr lang="en-US" altLang="en-US" sz="1800"/>
              <a:t>Anyone he could trap // on this trip to high Herot</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4693"/>
                                        </p:tgtEl>
                                        <p:attrNameLst>
                                          <p:attrName>style.visibility</p:attrName>
                                        </p:attrNameLst>
                                      </p:cBhvr>
                                      <p:to>
                                        <p:strVal val="visible"/>
                                      </p:to>
                                    </p:set>
                                    <p:animEffect transition="in" filter="box(out)">
                                      <p:cBhvr>
                                        <p:cTn id="1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P spid="11469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70BB7B4-D7EE-4E56-B0EE-48A4B4F30F7F}"/>
              </a:ext>
            </a:extLst>
          </p:cNvPr>
          <p:cNvSpPr>
            <a:spLocks noGrp="1" noChangeArrowheads="1"/>
          </p:cNvSpPr>
          <p:nvPr>
            <p:ph type="title"/>
          </p:nvPr>
        </p:nvSpPr>
        <p:spPr/>
        <p:txBody>
          <a:bodyPr/>
          <a:lstStyle/>
          <a:p>
            <a:r>
              <a:rPr lang="en-US" altLang="en-US"/>
              <a:t>Old English Poetics</a:t>
            </a:r>
          </a:p>
        </p:txBody>
      </p:sp>
      <p:sp>
        <p:nvSpPr>
          <p:cNvPr id="115715" name="Rectangle 3">
            <a:extLst>
              <a:ext uri="{FF2B5EF4-FFF2-40B4-BE49-F238E27FC236}">
                <a16:creationId xmlns:a16="http://schemas.microsoft.com/office/drawing/2014/main" id="{428F7F9F-F442-4052-9502-D63D4C62E753}"/>
              </a:ext>
            </a:extLst>
          </p:cNvPr>
          <p:cNvSpPr>
            <a:spLocks noGrp="1" noChangeArrowheads="1"/>
          </p:cNvSpPr>
          <p:nvPr>
            <p:ph type="body" sz="half" idx="1"/>
          </p:nvPr>
        </p:nvSpPr>
        <p:spPr/>
        <p:txBody>
          <a:bodyPr/>
          <a:lstStyle/>
          <a:p>
            <a:r>
              <a:rPr lang="en-US" altLang="en-US" sz="2200"/>
              <a:t>Kennings – a metaphorical phrase used to replace a concrete noun.  Ready made descriptive compound words that evoke vivid images</a:t>
            </a:r>
          </a:p>
          <a:p>
            <a:r>
              <a:rPr lang="en-US" altLang="en-US" sz="2200"/>
              <a:t>Kennings are formed by</a:t>
            </a:r>
          </a:p>
          <a:p>
            <a:pPr>
              <a:buFontTx/>
              <a:buNone/>
            </a:pPr>
            <a:r>
              <a:rPr lang="en-US" altLang="en-US" sz="2200"/>
              <a:t>	   prepositional phrases</a:t>
            </a:r>
          </a:p>
          <a:p>
            <a:pPr>
              <a:buFontTx/>
              <a:buNone/>
            </a:pPr>
            <a:r>
              <a:rPr lang="en-US" altLang="en-US" sz="2200"/>
              <a:t>	   possessive phrases</a:t>
            </a:r>
          </a:p>
          <a:p>
            <a:pPr>
              <a:buFontTx/>
              <a:buNone/>
            </a:pPr>
            <a:r>
              <a:rPr lang="en-US" altLang="en-US" sz="2200"/>
              <a:t>       compound words</a:t>
            </a:r>
          </a:p>
        </p:txBody>
      </p:sp>
      <p:sp>
        <p:nvSpPr>
          <p:cNvPr id="115717" name="Text Box 5">
            <a:extLst>
              <a:ext uri="{FF2B5EF4-FFF2-40B4-BE49-F238E27FC236}">
                <a16:creationId xmlns:a16="http://schemas.microsoft.com/office/drawing/2014/main" id="{E17CCA02-B1B3-456E-B6B5-2E87C1E62802}"/>
              </a:ext>
            </a:extLst>
          </p:cNvPr>
          <p:cNvSpPr txBox="1">
            <a:spLocks noChangeArrowheads="1"/>
          </p:cNvSpPr>
          <p:nvPr/>
        </p:nvSpPr>
        <p:spPr bwMode="auto">
          <a:xfrm>
            <a:off x="4800600" y="2895600"/>
            <a:ext cx="3810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Preposition phrase – Giver of knowledge</a:t>
            </a:r>
          </a:p>
          <a:p>
            <a:r>
              <a:rPr lang="en-US" altLang="en-US" sz="2000"/>
              <a:t>Possessive phrase – mankind’s enemy</a:t>
            </a:r>
          </a:p>
          <a:p>
            <a:r>
              <a:rPr lang="en-US" altLang="en-US" sz="2000"/>
              <a:t>Compound word – sea path</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horizontal)">
                                      <p:cBhvr>
                                        <p:cTn id="7" dur="5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blinds(horizontal)">
                                      <p:cBhvr>
                                        <p:cTn id="12" dur="5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blinds(horizontal)">
                                      <p:cBhvr>
                                        <p:cTn id="17" dur="500"/>
                                        <p:tgtEl>
                                          <p:spTgt spid="115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blinds(horizontal)">
                                      <p:cBhvr>
                                        <p:cTn id="22" dur="500"/>
                                        <p:tgtEl>
                                          <p:spTgt spid="1157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Effect transition="in" filter="blinds(horizontal)">
                                      <p:cBhvr>
                                        <p:cTn id="27" dur="500"/>
                                        <p:tgtEl>
                                          <p:spTgt spid="1157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5717"/>
                                        </p:tgtEl>
                                        <p:attrNameLst>
                                          <p:attrName>style.visibility</p:attrName>
                                        </p:attrNameLst>
                                      </p:cBhvr>
                                      <p:to>
                                        <p:strVal val="visible"/>
                                      </p:to>
                                    </p:set>
                                    <p:animEffect transition="in" filter="box(out)">
                                      <p:cBhvr>
                                        <p:cTn id="32"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P spid="11571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03B9504-590A-45FA-B446-8FA25829A107}"/>
              </a:ext>
            </a:extLst>
          </p:cNvPr>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4400" b="1" u="sng">
                <a:latin typeface="Centaur" panose="02030504050205020304" pitchFamily="18" charset="0"/>
              </a:rPr>
              <a:t>Some terms you’ll want to know</a:t>
            </a:r>
          </a:p>
        </p:txBody>
      </p:sp>
      <p:sp>
        <p:nvSpPr>
          <p:cNvPr id="23555" name="Text Box 3">
            <a:extLst>
              <a:ext uri="{FF2B5EF4-FFF2-40B4-BE49-F238E27FC236}">
                <a16:creationId xmlns:a16="http://schemas.microsoft.com/office/drawing/2014/main" id="{2821C08A-D41F-466A-80E3-A761D3105AB8}"/>
              </a:ext>
            </a:extLst>
          </p:cNvPr>
          <p:cNvSpPr txBox="1">
            <a:spLocks noChangeArrowheads="1"/>
          </p:cNvSpPr>
          <p:nvPr/>
        </p:nvSpPr>
        <p:spPr bwMode="auto">
          <a:xfrm>
            <a:off x="3962400" y="1676400"/>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3200" b="1">
              <a:latin typeface="Times New Roman" panose="02020603050405020304" pitchFamily="18" charset="0"/>
            </a:endParaRPr>
          </a:p>
        </p:txBody>
      </p:sp>
      <p:sp>
        <p:nvSpPr>
          <p:cNvPr id="23556" name="Text Box 4">
            <a:extLst>
              <a:ext uri="{FF2B5EF4-FFF2-40B4-BE49-F238E27FC236}">
                <a16:creationId xmlns:a16="http://schemas.microsoft.com/office/drawing/2014/main" id="{4BC4CFDD-C39D-4233-AABC-0376EEA4F722}"/>
              </a:ext>
            </a:extLst>
          </p:cNvPr>
          <p:cNvSpPr txBox="1">
            <a:spLocks noChangeArrowheads="1"/>
          </p:cNvSpPr>
          <p:nvPr/>
        </p:nvSpPr>
        <p:spPr bwMode="auto">
          <a:xfrm>
            <a:off x="3810000" y="18288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scop</a:t>
            </a:r>
          </a:p>
        </p:txBody>
      </p:sp>
      <p:sp>
        <p:nvSpPr>
          <p:cNvPr id="23557" name="Text Box 5">
            <a:extLst>
              <a:ext uri="{FF2B5EF4-FFF2-40B4-BE49-F238E27FC236}">
                <a16:creationId xmlns:a16="http://schemas.microsoft.com/office/drawing/2014/main" id="{5CB64891-21DF-45A7-A976-877021BB5B71}"/>
              </a:ext>
            </a:extLst>
          </p:cNvPr>
          <p:cNvSpPr txBox="1">
            <a:spLocks noChangeArrowheads="1"/>
          </p:cNvSpPr>
          <p:nvPr/>
        </p:nvSpPr>
        <p:spPr bwMode="auto">
          <a:xfrm>
            <a:off x="3810000" y="2590800"/>
            <a:ext cx="5105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A bard or story-teller.</a:t>
            </a:r>
          </a:p>
          <a:p>
            <a:pPr>
              <a:spcBef>
                <a:spcPct val="50000"/>
              </a:spcBef>
            </a:pPr>
            <a:r>
              <a:rPr lang="en-US" altLang="en-US" sz="3200" b="1">
                <a:latin typeface="Times New Roman" panose="02020603050405020304" pitchFamily="18" charset="0"/>
              </a:rPr>
              <a:t>The scop was responsible for praising deeds of past heroes, for recording history, and for providing entertainment</a:t>
            </a:r>
          </a:p>
        </p:txBody>
      </p:sp>
      <p:pic>
        <p:nvPicPr>
          <p:cNvPr id="23560" name="Picture 8" descr="bayeux1">
            <a:extLst>
              <a:ext uri="{FF2B5EF4-FFF2-40B4-BE49-F238E27FC236}">
                <a16:creationId xmlns:a16="http://schemas.microsoft.com/office/drawing/2014/main" id="{78963E32-A749-4256-8659-4B94A1965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335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nodePh="1">
                                  <p:stCondLst>
                                    <p:cond delay="0"/>
                                  </p:stCondLst>
                                  <p:endCondLst>
                                    <p:cond evt="begin" delay="0">
                                      <p:tn val="10"/>
                                    </p:cond>
                                  </p:endCondLst>
                                  <p:childTnLst>
                                    <p:set>
                                      <p:cBhvr>
                                        <p:cTn id="11" dur="1" fill="hold">
                                          <p:stCondLst>
                                            <p:cond delay="0"/>
                                          </p:stCondLst>
                                        </p:cTn>
                                        <p:tgtEl>
                                          <p:spTgt spid="23555"/>
                                        </p:tgtEl>
                                        <p:attrNameLst>
                                          <p:attrName>style.visibility</p:attrName>
                                        </p:attrNameLst>
                                      </p:cBhvr>
                                      <p:to>
                                        <p:strVal val="visible"/>
                                      </p:to>
                                    </p:set>
                                    <p:anim calcmode="lin" valueType="num">
                                      <p:cBhvr additive="base">
                                        <p:cTn id="12" dur="500" fill="hold"/>
                                        <p:tgtEl>
                                          <p:spTgt spid="23555"/>
                                        </p:tgtEl>
                                        <p:attrNameLst>
                                          <p:attrName>ppt_x</p:attrName>
                                        </p:attrNameLst>
                                      </p:cBhvr>
                                      <p:tavLst>
                                        <p:tav tm="0">
                                          <p:val>
                                            <p:strVal val="1+#ppt_w/2"/>
                                          </p:val>
                                        </p:tav>
                                        <p:tav tm="100000">
                                          <p:val>
                                            <p:strVal val="#ppt_x"/>
                                          </p:val>
                                        </p:tav>
                                      </p:tavLst>
                                    </p:anim>
                                    <p:anim calcmode="lin" valueType="num">
                                      <p:cBhvr additive="base">
                                        <p:cTn id="13"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557"/>
                                        </p:tgtEl>
                                        <p:attrNameLst>
                                          <p:attrName>style.visibility</p:attrName>
                                        </p:attrNameLst>
                                      </p:cBhvr>
                                      <p:to>
                                        <p:strVal val="visible"/>
                                      </p:to>
                                    </p:set>
                                    <p:anim calcmode="lin" valueType="num">
                                      <p:cBhvr additive="base">
                                        <p:cTn id="24" dur="500" fill="hold"/>
                                        <p:tgtEl>
                                          <p:spTgt spid="23557"/>
                                        </p:tgtEl>
                                        <p:attrNameLst>
                                          <p:attrName>ppt_x</p:attrName>
                                        </p:attrNameLst>
                                      </p:cBhvr>
                                      <p:tavLst>
                                        <p:tav tm="0">
                                          <p:val>
                                            <p:strVal val="1+#ppt_w/2"/>
                                          </p:val>
                                        </p:tav>
                                        <p:tav tm="100000">
                                          <p:val>
                                            <p:strVal val="#ppt_x"/>
                                          </p:val>
                                        </p:tav>
                                      </p:tavLst>
                                    </p:anim>
                                    <p:anim calcmode="lin" valueType="num">
                                      <p:cBhvr additive="base">
                                        <p:cTn id="25"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23560"/>
                                        </p:tgtEl>
                                        <p:attrNameLst>
                                          <p:attrName>style.visibility</p:attrName>
                                        </p:attrNameLst>
                                      </p:cBhvr>
                                      <p:to>
                                        <p:strVal val="visible"/>
                                      </p:to>
                                    </p:set>
                                    <p:animEffect transition="in" filter="strips(downLeft)">
                                      <p:cBhvr>
                                        <p:cTn id="30"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P spid="2355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9CEA8806-F15A-45D8-A9F3-6E0B07B0CEE8}"/>
              </a:ext>
            </a:extLst>
          </p:cNvPr>
          <p:cNvSpPr txBox="1">
            <a:spLocks noChangeArrowheads="1"/>
          </p:cNvSpPr>
          <p:nvPr/>
        </p:nvSpPr>
        <p:spPr bwMode="auto">
          <a:xfrm>
            <a:off x="3810000" y="18288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thane</a:t>
            </a:r>
          </a:p>
        </p:txBody>
      </p:sp>
      <p:sp>
        <p:nvSpPr>
          <p:cNvPr id="25604" name="Text Box 4">
            <a:extLst>
              <a:ext uri="{FF2B5EF4-FFF2-40B4-BE49-F238E27FC236}">
                <a16:creationId xmlns:a16="http://schemas.microsoft.com/office/drawing/2014/main" id="{68726D9F-E675-48FD-BA9A-BBCCC927E6AD}"/>
              </a:ext>
            </a:extLst>
          </p:cNvPr>
          <p:cNvSpPr txBox="1">
            <a:spLocks noChangeArrowheads="1"/>
          </p:cNvSpPr>
          <p:nvPr/>
        </p:nvSpPr>
        <p:spPr bwMode="auto">
          <a:xfrm>
            <a:off x="4038600" y="25146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A warrior</a:t>
            </a:r>
          </a:p>
        </p:txBody>
      </p:sp>
      <p:sp>
        <p:nvSpPr>
          <p:cNvPr id="25606" name="Text Box 6">
            <a:extLst>
              <a:ext uri="{FF2B5EF4-FFF2-40B4-BE49-F238E27FC236}">
                <a16:creationId xmlns:a16="http://schemas.microsoft.com/office/drawing/2014/main" id="{F380F9DB-9EAF-4429-9D36-EE1AEFC5A81C}"/>
              </a:ext>
            </a:extLst>
          </p:cNvPr>
          <p:cNvSpPr txBox="1">
            <a:spLocks noChangeArrowheads="1"/>
          </p:cNvSpPr>
          <p:nvPr/>
        </p:nvSpPr>
        <p:spPr bwMode="auto">
          <a:xfrm>
            <a:off x="3733800" y="36576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mead-hall</a:t>
            </a:r>
          </a:p>
        </p:txBody>
      </p:sp>
      <p:sp>
        <p:nvSpPr>
          <p:cNvPr id="25607" name="Text Box 7">
            <a:extLst>
              <a:ext uri="{FF2B5EF4-FFF2-40B4-BE49-F238E27FC236}">
                <a16:creationId xmlns:a16="http://schemas.microsoft.com/office/drawing/2014/main" id="{020A7BC3-03E6-4F9C-ACAB-8799F1C29FEF}"/>
              </a:ext>
            </a:extLst>
          </p:cNvPr>
          <p:cNvSpPr txBox="1">
            <a:spLocks noChangeArrowheads="1"/>
          </p:cNvSpPr>
          <p:nvPr/>
        </p:nvSpPr>
        <p:spPr bwMode="auto">
          <a:xfrm>
            <a:off x="4038600" y="4419600"/>
            <a:ext cx="5105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The large hall where the lord and his warriors slept, ate, held ceremonies, etc.</a:t>
            </a:r>
          </a:p>
        </p:txBody>
      </p:sp>
      <p:pic>
        <p:nvPicPr>
          <p:cNvPr id="25608" name="Picture 8" descr="bayeux2">
            <a:extLst>
              <a:ext uri="{FF2B5EF4-FFF2-40B4-BE49-F238E27FC236}">
                <a16:creationId xmlns:a16="http://schemas.microsoft.com/office/drawing/2014/main" id="{3A12BEDE-92B0-4365-B840-BAAD745E1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335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9">
            <a:extLst>
              <a:ext uri="{FF2B5EF4-FFF2-40B4-BE49-F238E27FC236}">
                <a16:creationId xmlns:a16="http://schemas.microsoft.com/office/drawing/2014/main" id="{36C4D6DA-AF5B-4033-A632-EC056C460B24}"/>
              </a:ext>
            </a:extLst>
          </p:cNvPr>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4400" b="1" u="sng">
                <a:latin typeface="Centaur" panose="02030504050205020304" pitchFamily="18" charset="0"/>
              </a:rPr>
              <a:t>Some terms you’ll want to know</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dissolve">
                                      <p:cBhvr>
                                        <p:cTn id="7" dur="500"/>
                                        <p:tgtEl>
                                          <p:spTgt spid="25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additive="base">
                                        <p:cTn id="12" dur="500" fill="hold"/>
                                        <p:tgtEl>
                                          <p:spTgt spid="25603"/>
                                        </p:tgtEl>
                                        <p:attrNameLst>
                                          <p:attrName>ppt_x</p:attrName>
                                        </p:attrNameLst>
                                      </p:cBhvr>
                                      <p:tavLst>
                                        <p:tav tm="0">
                                          <p:val>
                                            <p:strVal val="1+#ppt_w/2"/>
                                          </p:val>
                                        </p:tav>
                                        <p:tav tm="100000">
                                          <p:val>
                                            <p:strVal val="#ppt_x"/>
                                          </p:val>
                                        </p:tav>
                                      </p:tavLst>
                                    </p:anim>
                                    <p:anim calcmode="lin" valueType="num">
                                      <p:cBhvr additive="base">
                                        <p:cTn id="13"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604"/>
                                        </p:tgtEl>
                                        <p:attrNameLst>
                                          <p:attrName>style.visibility</p:attrName>
                                        </p:attrNameLst>
                                      </p:cBhvr>
                                      <p:to>
                                        <p:strVal val="visible"/>
                                      </p:to>
                                    </p:set>
                                    <p:anim calcmode="lin" valueType="num">
                                      <p:cBhvr additive="base">
                                        <p:cTn id="18" dur="500" fill="hold"/>
                                        <p:tgtEl>
                                          <p:spTgt spid="25604"/>
                                        </p:tgtEl>
                                        <p:attrNameLst>
                                          <p:attrName>ppt_x</p:attrName>
                                        </p:attrNameLst>
                                      </p:cBhvr>
                                      <p:tavLst>
                                        <p:tav tm="0">
                                          <p:val>
                                            <p:strVal val="1+#ppt_w/2"/>
                                          </p:val>
                                        </p:tav>
                                        <p:tav tm="100000">
                                          <p:val>
                                            <p:strVal val="#ppt_x"/>
                                          </p:val>
                                        </p:tav>
                                      </p:tavLst>
                                    </p:anim>
                                    <p:anim calcmode="lin" valueType="num">
                                      <p:cBhvr additive="base">
                                        <p:cTn id="19"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5606"/>
                                        </p:tgtEl>
                                        <p:attrNameLst>
                                          <p:attrName>style.visibility</p:attrName>
                                        </p:attrNameLst>
                                      </p:cBhvr>
                                      <p:to>
                                        <p:strVal val="visible"/>
                                      </p:to>
                                    </p:set>
                                    <p:anim calcmode="lin" valueType="num">
                                      <p:cBhvr additive="base">
                                        <p:cTn id="24" dur="500" fill="hold"/>
                                        <p:tgtEl>
                                          <p:spTgt spid="25606"/>
                                        </p:tgtEl>
                                        <p:attrNameLst>
                                          <p:attrName>ppt_x</p:attrName>
                                        </p:attrNameLst>
                                      </p:cBhvr>
                                      <p:tavLst>
                                        <p:tav tm="0">
                                          <p:val>
                                            <p:strVal val="1+#ppt_w/2"/>
                                          </p:val>
                                        </p:tav>
                                        <p:tav tm="100000">
                                          <p:val>
                                            <p:strVal val="#ppt_x"/>
                                          </p:val>
                                        </p:tav>
                                      </p:tavLst>
                                    </p:anim>
                                    <p:anim calcmode="lin" valueType="num">
                                      <p:cBhvr additive="base">
                                        <p:cTn id="25"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5607"/>
                                        </p:tgtEl>
                                        <p:attrNameLst>
                                          <p:attrName>style.visibility</p:attrName>
                                        </p:attrNameLst>
                                      </p:cBhvr>
                                      <p:to>
                                        <p:strVal val="visible"/>
                                      </p:to>
                                    </p:set>
                                    <p:anim calcmode="lin" valueType="num">
                                      <p:cBhvr additive="base">
                                        <p:cTn id="30" dur="500" fill="hold"/>
                                        <p:tgtEl>
                                          <p:spTgt spid="25607"/>
                                        </p:tgtEl>
                                        <p:attrNameLst>
                                          <p:attrName>ppt_x</p:attrName>
                                        </p:attrNameLst>
                                      </p:cBhvr>
                                      <p:tavLst>
                                        <p:tav tm="0">
                                          <p:val>
                                            <p:strVal val="1+#ppt_w/2"/>
                                          </p:val>
                                        </p:tav>
                                        <p:tav tm="100000">
                                          <p:val>
                                            <p:strVal val="#ppt_x"/>
                                          </p:val>
                                        </p:tav>
                                      </p:tavLst>
                                    </p:anim>
                                    <p:anim calcmode="lin" valueType="num">
                                      <p:cBhvr additive="base">
                                        <p:cTn id="31"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25608"/>
                                        </p:tgtEl>
                                        <p:attrNameLst>
                                          <p:attrName>style.visibility</p:attrName>
                                        </p:attrNameLst>
                                      </p:cBhvr>
                                      <p:to>
                                        <p:strVal val="visible"/>
                                      </p:to>
                                    </p:set>
                                    <p:animEffect transition="in" filter="slide(fromBottom)">
                                      <p:cBhvr>
                                        <p:cTn id="36"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6" grpId="0" autoUpdateAnimBg="0"/>
      <p:bldP spid="25607" grpId="0" autoUpdateAnimBg="0"/>
      <p:bldP spid="2560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16B3AE18-C310-42C8-8467-890AD083E5C6}"/>
              </a:ext>
            </a:extLst>
          </p:cNvPr>
          <p:cNvSpPr txBox="1">
            <a:spLocks noChangeArrowheads="1"/>
          </p:cNvSpPr>
          <p:nvPr/>
        </p:nvSpPr>
        <p:spPr bwMode="auto">
          <a:xfrm>
            <a:off x="3810000" y="18288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wyrd</a:t>
            </a:r>
          </a:p>
        </p:txBody>
      </p:sp>
      <p:sp>
        <p:nvSpPr>
          <p:cNvPr id="26628" name="Text Box 4">
            <a:extLst>
              <a:ext uri="{FF2B5EF4-FFF2-40B4-BE49-F238E27FC236}">
                <a16:creationId xmlns:a16="http://schemas.microsoft.com/office/drawing/2014/main" id="{338CB93D-0FCE-4E88-8CF8-74DA10F3BBB9}"/>
              </a:ext>
            </a:extLst>
          </p:cNvPr>
          <p:cNvSpPr txBox="1">
            <a:spLocks noChangeArrowheads="1"/>
          </p:cNvSpPr>
          <p:nvPr/>
        </p:nvSpPr>
        <p:spPr bwMode="auto">
          <a:xfrm>
            <a:off x="4038600" y="2514600"/>
            <a:ext cx="48006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Fate.  This idea crops up a lot in the poem, while at the same time there are Christian references to God’s will.</a:t>
            </a:r>
          </a:p>
        </p:txBody>
      </p:sp>
      <p:pic>
        <p:nvPicPr>
          <p:cNvPr id="26629" name="Picture 5" descr="beocmic3">
            <a:extLst>
              <a:ext uri="{FF2B5EF4-FFF2-40B4-BE49-F238E27FC236}">
                <a16:creationId xmlns:a16="http://schemas.microsoft.com/office/drawing/2014/main" id="{DB1CDE83-3302-4497-8F50-D638A308B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41312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C17CD84E-B856-4F20-92D4-1EDD60552968}"/>
              </a:ext>
            </a:extLst>
          </p:cNvPr>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4400" b="1" u="sng">
                <a:latin typeface="Centaur" panose="02030504050205020304" pitchFamily="18" charset="0"/>
              </a:rPr>
              <a:t>Some terms you’ll want to know</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additive="base">
                                        <p:cTn id="12" dur="500" fill="hold"/>
                                        <p:tgtEl>
                                          <p:spTgt spid="26627"/>
                                        </p:tgtEl>
                                        <p:attrNameLst>
                                          <p:attrName>ppt_x</p:attrName>
                                        </p:attrNameLst>
                                      </p:cBhvr>
                                      <p:tavLst>
                                        <p:tav tm="0">
                                          <p:val>
                                            <p:strVal val="1+#ppt_w/2"/>
                                          </p:val>
                                        </p:tav>
                                        <p:tav tm="100000">
                                          <p:val>
                                            <p:strVal val="#ppt_x"/>
                                          </p:val>
                                        </p:tav>
                                      </p:tavLst>
                                    </p:anim>
                                    <p:anim calcmode="lin" valueType="num">
                                      <p:cBhvr additive="base">
                                        <p:cTn id="13"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6628"/>
                                        </p:tgtEl>
                                        <p:attrNameLst>
                                          <p:attrName>style.visibility</p:attrName>
                                        </p:attrNameLst>
                                      </p:cBhvr>
                                      <p:to>
                                        <p:strVal val="visible"/>
                                      </p:to>
                                    </p:set>
                                    <p:anim calcmode="lin" valueType="num">
                                      <p:cBhvr additive="base">
                                        <p:cTn id="18" dur="500" fill="hold"/>
                                        <p:tgtEl>
                                          <p:spTgt spid="26628"/>
                                        </p:tgtEl>
                                        <p:attrNameLst>
                                          <p:attrName>ppt_x</p:attrName>
                                        </p:attrNameLst>
                                      </p:cBhvr>
                                      <p:tavLst>
                                        <p:tav tm="0">
                                          <p:val>
                                            <p:strVal val="1+#ppt_w/2"/>
                                          </p:val>
                                        </p:tav>
                                        <p:tav tm="100000">
                                          <p:val>
                                            <p:strVal val="#ppt_x"/>
                                          </p:val>
                                        </p:tav>
                                      </p:tavLst>
                                    </p:anim>
                                    <p:anim calcmode="lin" valueType="num">
                                      <p:cBhvr additive="base">
                                        <p:cTn id="19"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26629"/>
                                        </p:tgtEl>
                                        <p:attrNameLst>
                                          <p:attrName>style.visibility</p:attrName>
                                        </p:attrNameLst>
                                      </p:cBhvr>
                                      <p:to>
                                        <p:strVal val="visible"/>
                                      </p:to>
                                    </p:set>
                                    <p:animEffect transition="in" filter="strips(downRight)">
                                      <p:cBhvr>
                                        <p:cTn id="24"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3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19A253F7-CE9D-4B81-B31A-B9AC122DEA59}"/>
              </a:ext>
            </a:extLst>
          </p:cNvPr>
          <p:cNvSpPr txBox="1">
            <a:spLocks noChangeArrowheads="1"/>
          </p:cNvSpPr>
          <p:nvPr/>
        </p:nvSpPr>
        <p:spPr bwMode="auto">
          <a:xfrm>
            <a:off x="3810000" y="18288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epic</a:t>
            </a:r>
          </a:p>
        </p:txBody>
      </p:sp>
      <p:sp>
        <p:nvSpPr>
          <p:cNvPr id="27652" name="Text Box 4">
            <a:extLst>
              <a:ext uri="{FF2B5EF4-FFF2-40B4-BE49-F238E27FC236}">
                <a16:creationId xmlns:a16="http://schemas.microsoft.com/office/drawing/2014/main" id="{2A83B21A-28F2-409C-80E1-9271134010DF}"/>
              </a:ext>
            </a:extLst>
          </p:cNvPr>
          <p:cNvSpPr txBox="1">
            <a:spLocks noChangeArrowheads="1"/>
          </p:cNvSpPr>
          <p:nvPr/>
        </p:nvSpPr>
        <p:spPr bwMode="auto">
          <a:xfrm>
            <a:off x="4038600" y="2514600"/>
            <a:ext cx="51054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Beowulf</a:t>
            </a:r>
            <a:r>
              <a:rPr lang="en-US" altLang="en-US" sz="3200" b="1">
                <a:latin typeface="Times New Roman" panose="02020603050405020304" pitchFamily="18" charset="0"/>
              </a:rPr>
              <a:t>  is an epic poem.</a:t>
            </a:r>
          </a:p>
          <a:p>
            <a:pPr>
              <a:spcBef>
                <a:spcPct val="50000"/>
              </a:spcBef>
            </a:pPr>
            <a:r>
              <a:rPr lang="en-US" altLang="en-US" sz="3200" b="1">
                <a:latin typeface="Times New Roman" panose="02020603050405020304" pitchFamily="18" charset="0"/>
              </a:rPr>
              <a:t>This means it has a larger-than life hero and the conflict is of universal importance.  There’s a certain serious that accompanies most epics.</a:t>
            </a:r>
          </a:p>
        </p:txBody>
      </p:sp>
      <p:pic>
        <p:nvPicPr>
          <p:cNvPr id="27653" name="Picture 5" descr="death02">
            <a:extLst>
              <a:ext uri="{FF2B5EF4-FFF2-40B4-BE49-F238E27FC236}">
                <a16:creationId xmlns:a16="http://schemas.microsoft.com/office/drawing/2014/main" id="{08A54AEF-918A-4411-B9DC-18052988D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a:extLst>
              <a:ext uri="{FF2B5EF4-FFF2-40B4-BE49-F238E27FC236}">
                <a16:creationId xmlns:a16="http://schemas.microsoft.com/office/drawing/2014/main" id="{1CA4B40F-ECC7-4493-9CD5-9C83ECA68060}"/>
              </a:ext>
            </a:extLst>
          </p:cNvPr>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4400" b="1" u="sng">
                <a:latin typeface="Centaur" panose="02030504050205020304" pitchFamily="18" charset="0"/>
              </a:rPr>
              <a:t>Some terms you’ll want to know</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dissolve">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1+#ppt_w/2"/>
                                          </p:val>
                                        </p:tav>
                                        <p:tav tm="100000">
                                          <p:val>
                                            <p:strVal val="#ppt_x"/>
                                          </p:val>
                                        </p:tav>
                                      </p:tavLst>
                                    </p:anim>
                                    <p:anim calcmode="lin" valueType="num">
                                      <p:cBhvr additive="base">
                                        <p:cTn id="13"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7652"/>
                                        </p:tgtEl>
                                        <p:attrNameLst>
                                          <p:attrName>style.visibility</p:attrName>
                                        </p:attrNameLst>
                                      </p:cBhvr>
                                      <p:to>
                                        <p:strVal val="visible"/>
                                      </p:to>
                                    </p:set>
                                    <p:anim calcmode="lin" valueType="num">
                                      <p:cBhvr additive="base">
                                        <p:cTn id="18" dur="500" fill="hold"/>
                                        <p:tgtEl>
                                          <p:spTgt spid="27652"/>
                                        </p:tgtEl>
                                        <p:attrNameLst>
                                          <p:attrName>ppt_x</p:attrName>
                                        </p:attrNameLst>
                                      </p:cBhvr>
                                      <p:tavLst>
                                        <p:tav tm="0">
                                          <p:val>
                                            <p:strVal val="1+#ppt_w/2"/>
                                          </p:val>
                                        </p:tav>
                                        <p:tav tm="100000">
                                          <p:val>
                                            <p:strVal val="#ppt_x"/>
                                          </p:val>
                                        </p:tav>
                                      </p:tavLst>
                                    </p:anim>
                                    <p:anim calcmode="lin" valueType="num">
                                      <p:cBhvr additive="base">
                                        <p:cTn id="19"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27653"/>
                                        </p:tgtEl>
                                        <p:attrNameLst>
                                          <p:attrName>style.visibility</p:attrName>
                                        </p:attrNameLst>
                                      </p:cBhvr>
                                      <p:to>
                                        <p:strVal val="visible"/>
                                      </p:to>
                                    </p:set>
                                    <p:animEffect transition="in" filter="strips(downLeft)">
                                      <p:cBhvr>
                                        <p:cTn id="24"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a:extLst>
              <a:ext uri="{FF2B5EF4-FFF2-40B4-BE49-F238E27FC236}">
                <a16:creationId xmlns:a16="http://schemas.microsoft.com/office/drawing/2014/main" id="{69BFCBC3-CA53-40A0-B28F-E0F4A54242E3}"/>
              </a:ext>
            </a:extLst>
          </p:cNvPr>
          <p:cNvSpPr txBox="1">
            <a:spLocks noChangeArrowheads="1"/>
          </p:cNvSpPr>
          <p:nvPr/>
        </p:nvSpPr>
        <p:spPr bwMode="auto">
          <a:xfrm>
            <a:off x="5029200" y="24384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i="1">
                <a:latin typeface="Times New Roman" panose="02020603050405020304" pitchFamily="18" charset="0"/>
              </a:rPr>
              <a:t>elegy</a:t>
            </a:r>
          </a:p>
        </p:txBody>
      </p:sp>
      <p:sp>
        <p:nvSpPr>
          <p:cNvPr id="29700" name="Text Box 4">
            <a:extLst>
              <a:ext uri="{FF2B5EF4-FFF2-40B4-BE49-F238E27FC236}">
                <a16:creationId xmlns:a16="http://schemas.microsoft.com/office/drawing/2014/main" id="{BC141B93-F924-4C65-A239-5E4D8CFB21F9}"/>
              </a:ext>
            </a:extLst>
          </p:cNvPr>
          <p:cNvSpPr txBox="1">
            <a:spLocks noChangeArrowheads="1"/>
          </p:cNvSpPr>
          <p:nvPr/>
        </p:nvSpPr>
        <p:spPr bwMode="auto">
          <a:xfrm>
            <a:off x="3733800" y="3124200"/>
            <a:ext cx="5105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a:latin typeface="Times New Roman" panose="02020603050405020304" pitchFamily="18" charset="0"/>
              </a:rPr>
              <a:t>An elegy is a poem that is sad or mournful.  The adjective is </a:t>
            </a:r>
            <a:r>
              <a:rPr lang="en-US" altLang="en-US" sz="3200" b="1" i="1">
                <a:latin typeface="Times New Roman" panose="02020603050405020304" pitchFamily="18" charset="0"/>
              </a:rPr>
              <a:t>elegiac. </a:t>
            </a:r>
            <a:endParaRPr lang="en-US" altLang="en-US" sz="3200" b="1">
              <a:latin typeface="Times New Roman" panose="02020603050405020304" pitchFamily="18" charset="0"/>
            </a:endParaRPr>
          </a:p>
        </p:txBody>
      </p:sp>
      <p:pic>
        <p:nvPicPr>
          <p:cNvPr id="29703" name="Picture 7" descr="beocomic2">
            <a:extLst>
              <a:ext uri="{FF2B5EF4-FFF2-40B4-BE49-F238E27FC236}">
                <a16:creationId xmlns:a16="http://schemas.microsoft.com/office/drawing/2014/main" id="{597D4C3A-E423-4E48-A226-4A3B195ED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133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a:extLst>
              <a:ext uri="{FF2B5EF4-FFF2-40B4-BE49-F238E27FC236}">
                <a16:creationId xmlns:a16="http://schemas.microsoft.com/office/drawing/2014/main" id="{1BDC8F23-9928-4A0B-94E7-CB32D18B421F}"/>
              </a:ext>
            </a:extLst>
          </p:cNvPr>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4400" b="1" u="sng">
                <a:latin typeface="Centaur" panose="02030504050205020304" pitchFamily="18" charset="0"/>
              </a:rPr>
              <a:t>Some terms you’ll want to know</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dissolve">
                                      <p:cBhvr>
                                        <p:cTn id="7" dur="500"/>
                                        <p:tgtEl>
                                          <p:spTgt spid="29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additive="base">
                                        <p:cTn id="12" dur="500" fill="hold"/>
                                        <p:tgtEl>
                                          <p:spTgt spid="29699"/>
                                        </p:tgtEl>
                                        <p:attrNameLst>
                                          <p:attrName>ppt_x</p:attrName>
                                        </p:attrNameLst>
                                      </p:cBhvr>
                                      <p:tavLst>
                                        <p:tav tm="0">
                                          <p:val>
                                            <p:strVal val="1+#ppt_w/2"/>
                                          </p:val>
                                        </p:tav>
                                        <p:tav tm="100000">
                                          <p:val>
                                            <p:strVal val="#ppt_x"/>
                                          </p:val>
                                        </p:tav>
                                      </p:tavLst>
                                    </p:anim>
                                    <p:anim calcmode="lin" valueType="num">
                                      <p:cBhvr additive="base">
                                        <p:cTn id="13"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9700"/>
                                        </p:tgtEl>
                                        <p:attrNameLst>
                                          <p:attrName>style.visibility</p:attrName>
                                        </p:attrNameLst>
                                      </p:cBhvr>
                                      <p:to>
                                        <p:strVal val="visible"/>
                                      </p:to>
                                    </p:set>
                                    <p:anim calcmode="lin" valueType="num">
                                      <p:cBhvr additive="base">
                                        <p:cTn id="18" dur="500" fill="hold"/>
                                        <p:tgtEl>
                                          <p:spTgt spid="29700"/>
                                        </p:tgtEl>
                                        <p:attrNameLst>
                                          <p:attrName>ppt_x</p:attrName>
                                        </p:attrNameLst>
                                      </p:cBhvr>
                                      <p:tavLst>
                                        <p:tav tm="0">
                                          <p:val>
                                            <p:strVal val="1+#ppt_w/2"/>
                                          </p:val>
                                        </p:tav>
                                        <p:tav tm="100000">
                                          <p:val>
                                            <p:strVal val="#ppt_x"/>
                                          </p:val>
                                        </p:tav>
                                      </p:tavLst>
                                    </p:anim>
                                    <p:anim calcmode="lin" valueType="num">
                                      <p:cBhvr additive="base">
                                        <p:cTn id="19"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nodeType="clickEffect">
                                  <p:stCondLst>
                                    <p:cond delay="0"/>
                                  </p:stCondLst>
                                  <p:childTnLst>
                                    <p:set>
                                      <p:cBhvr>
                                        <p:cTn id="23" dur="1" fill="hold">
                                          <p:stCondLst>
                                            <p:cond delay="0"/>
                                          </p:stCondLst>
                                        </p:cTn>
                                        <p:tgtEl>
                                          <p:spTgt spid="29703"/>
                                        </p:tgtEl>
                                        <p:attrNameLst>
                                          <p:attrName>style.visibility</p:attrName>
                                        </p:attrNameLst>
                                      </p:cBhvr>
                                      <p:to>
                                        <p:strVal val="visible"/>
                                      </p:to>
                                    </p:set>
                                    <p:animEffect transition="in" filter="slide(fromTop)">
                                      <p:cBhvr>
                                        <p:cTn id="24"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a:extLst>
              <a:ext uri="{FF2B5EF4-FFF2-40B4-BE49-F238E27FC236}">
                <a16:creationId xmlns:a16="http://schemas.microsoft.com/office/drawing/2014/main" id="{F0F0F914-6FB8-4EDD-BEFF-F68ECEC8C216}"/>
              </a:ext>
            </a:extLst>
          </p:cNvPr>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4400" b="1" u="sng">
                <a:latin typeface="Centaur" panose="02030504050205020304" pitchFamily="18" charset="0"/>
              </a:rPr>
              <a:t>Themes and Important Aspects</a:t>
            </a:r>
          </a:p>
        </p:txBody>
      </p:sp>
      <p:sp>
        <p:nvSpPr>
          <p:cNvPr id="30724" name="Text Box 4">
            <a:extLst>
              <a:ext uri="{FF2B5EF4-FFF2-40B4-BE49-F238E27FC236}">
                <a16:creationId xmlns:a16="http://schemas.microsoft.com/office/drawing/2014/main" id="{CAC39199-C9D9-4891-A40B-C986B6D22B24}"/>
              </a:ext>
            </a:extLst>
          </p:cNvPr>
          <p:cNvSpPr txBox="1">
            <a:spLocks noChangeArrowheads="1"/>
          </p:cNvSpPr>
          <p:nvPr/>
        </p:nvSpPr>
        <p:spPr bwMode="auto">
          <a:xfrm>
            <a:off x="457200" y="1143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Good vs. Evil</a:t>
            </a:r>
          </a:p>
        </p:txBody>
      </p:sp>
      <p:sp>
        <p:nvSpPr>
          <p:cNvPr id="30725" name="Text Box 5">
            <a:extLst>
              <a:ext uri="{FF2B5EF4-FFF2-40B4-BE49-F238E27FC236}">
                <a16:creationId xmlns:a16="http://schemas.microsoft.com/office/drawing/2014/main" id="{FE61D461-4451-43BA-8B6A-A52FF889D2B0}"/>
              </a:ext>
            </a:extLst>
          </p:cNvPr>
          <p:cNvSpPr txBox="1">
            <a:spLocks noChangeArrowheads="1"/>
          </p:cNvSpPr>
          <p:nvPr/>
        </p:nvSpPr>
        <p:spPr bwMode="auto">
          <a:xfrm>
            <a:off x="457200" y="1752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Religion: Christian and Pagan influences</a:t>
            </a:r>
          </a:p>
        </p:txBody>
      </p:sp>
      <p:sp>
        <p:nvSpPr>
          <p:cNvPr id="30726" name="Text Box 6">
            <a:extLst>
              <a:ext uri="{FF2B5EF4-FFF2-40B4-BE49-F238E27FC236}">
                <a16:creationId xmlns:a16="http://schemas.microsoft.com/office/drawing/2014/main" id="{F3BCBEBD-E1BF-451D-99B2-3CF6104C3B15}"/>
              </a:ext>
            </a:extLst>
          </p:cNvPr>
          <p:cNvSpPr txBox="1">
            <a:spLocks noChangeArrowheads="1"/>
          </p:cNvSpPr>
          <p:nvPr/>
        </p:nvSpPr>
        <p:spPr bwMode="auto">
          <a:xfrm>
            <a:off x="457200" y="2362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The importance of wealth and treasure</a:t>
            </a:r>
          </a:p>
        </p:txBody>
      </p:sp>
      <p:sp>
        <p:nvSpPr>
          <p:cNvPr id="30727" name="Text Box 7">
            <a:extLst>
              <a:ext uri="{FF2B5EF4-FFF2-40B4-BE49-F238E27FC236}">
                <a16:creationId xmlns:a16="http://schemas.microsoft.com/office/drawing/2014/main" id="{DFD4C437-3F61-4323-9562-02FE54C12F73}"/>
              </a:ext>
            </a:extLst>
          </p:cNvPr>
          <p:cNvSpPr txBox="1">
            <a:spLocks noChangeArrowheads="1"/>
          </p:cNvSpPr>
          <p:nvPr/>
        </p:nvSpPr>
        <p:spPr bwMode="auto">
          <a:xfrm>
            <a:off x="457200" y="4800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Loyalty and allegiance</a:t>
            </a:r>
          </a:p>
        </p:txBody>
      </p:sp>
      <p:sp>
        <p:nvSpPr>
          <p:cNvPr id="30728" name="Text Box 8">
            <a:extLst>
              <a:ext uri="{FF2B5EF4-FFF2-40B4-BE49-F238E27FC236}">
                <a16:creationId xmlns:a16="http://schemas.microsoft.com/office/drawing/2014/main" id="{4ABE8C0C-B67C-477C-8004-98EC2E038995}"/>
              </a:ext>
            </a:extLst>
          </p:cNvPr>
          <p:cNvSpPr txBox="1">
            <a:spLocks noChangeArrowheads="1"/>
          </p:cNvSpPr>
          <p:nvPr/>
        </p:nvSpPr>
        <p:spPr bwMode="auto">
          <a:xfrm>
            <a:off x="457200" y="2971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The importance of the sea and sailing</a:t>
            </a:r>
          </a:p>
        </p:txBody>
      </p:sp>
      <p:sp>
        <p:nvSpPr>
          <p:cNvPr id="30729" name="Text Box 9">
            <a:extLst>
              <a:ext uri="{FF2B5EF4-FFF2-40B4-BE49-F238E27FC236}">
                <a16:creationId xmlns:a16="http://schemas.microsoft.com/office/drawing/2014/main" id="{3AA37AA3-FBDD-4283-B098-ADBBE26183B8}"/>
              </a:ext>
            </a:extLst>
          </p:cNvPr>
          <p:cNvSpPr txBox="1">
            <a:spLocks noChangeArrowheads="1"/>
          </p:cNvSpPr>
          <p:nvPr/>
        </p:nvSpPr>
        <p:spPr bwMode="auto">
          <a:xfrm>
            <a:off x="457200" y="3581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The sanctity of the home</a:t>
            </a:r>
          </a:p>
        </p:txBody>
      </p:sp>
      <p:sp>
        <p:nvSpPr>
          <p:cNvPr id="30730" name="Text Box 10">
            <a:extLst>
              <a:ext uri="{FF2B5EF4-FFF2-40B4-BE49-F238E27FC236}">
                <a16:creationId xmlns:a16="http://schemas.microsoft.com/office/drawing/2014/main" id="{9450DB4D-F6F2-4881-974B-7E96F8BCBDFF}"/>
              </a:ext>
            </a:extLst>
          </p:cNvPr>
          <p:cNvSpPr txBox="1">
            <a:spLocks noChangeArrowheads="1"/>
          </p:cNvSpPr>
          <p:nvPr/>
        </p:nvSpPr>
        <p:spPr bwMode="auto">
          <a:xfrm>
            <a:off x="457200" y="4191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Fate</a:t>
            </a:r>
          </a:p>
        </p:txBody>
      </p:sp>
      <p:sp>
        <p:nvSpPr>
          <p:cNvPr id="30731" name="Text Box 11">
            <a:extLst>
              <a:ext uri="{FF2B5EF4-FFF2-40B4-BE49-F238E27FC236}">
                <a16:creationId xmlns:a16="http://schemas.microsoft.com/office/drawing/2014/main" id="{3DAC2CC9-9996-49A6-8A51-591FE44AF159}"/>
              </a:ext>
            </a:extLst>
          </p:cNvPr>
          <p:cNvSpPr txBox="1">
            <a:spLocks noChangeArrowheads="1"/>
          </p:cNvSpPr>
          <p:nvPr/>
        </p:nvSpPr>
        <p:spPr bwMode="auto">
          <a:xfrm>
            <a:off x="457200" y="5410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ahoma" panose="020B0604030504040204" pitchFamily="34" charset="0"/>
              </a:defRPr>
            </a:lvl1pPr>
            <a:lvl2pPr marL="742950" indent="-285750">
              <a:spcBef>
                <a:spcPct val="0"/>
              </a:spcBef>
              <a:defRPr sz="2400">
                <a:solidFill>
                  <a:schemeClr val="tx1"/>
                </a:solidFill>
                <a:latin typeface="Tahoma" panose="020B0604030504040204" pitchFamily="34" charset="0"/>
              </a:defRPr>
            </a:lvl2pPr>
            <a:lvl3pPr marL="1143000" indent="-228600">
              <a:spcBef>
                <a:spcPct val="0"/>
              </a:spcBef>
              <a:defRPr sz="2400">
                <a:solidFill>
                  <a:schemeClr val="tx1"/>
                </a:solidFill>
                <a:latin typeface="Tahoma" panose="020B0604030504040204" pitchFamily="34" charset="0"/>
              </a:defRPr>
            </a:lvl3pPr>
            <a:lvl4pPr marL="1600200" indent="-228600">
              <a:spcBef>
                <a:spcPct val="0"/>
              </a:spcBef>
              <a:defRPr sz="2400">
                <a:solidFill>
                  <a:schemeClr val="tx1"/>
                </a:solidFill>
                <a:latin typeface="Tahoma" panose="020B0604030504040204" pitchFamily="34" charset="0"/>
              </a:defRPr>
            </a:lvl4pPr>
            <a:lvl5pPr marL="2057400" indent="-228600">
              <a:spcBef>
                <a:spcPct val="0"/>
              </a:spcBef>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spcBef>
                <a:spcPct val="50000"/>
              </a:spcBef>
              <a:buFont typeface="Wingdings" panose="05000000000000000000" pitchFamily="2" charset="2"/>
              <a:buBlip>
                <a:blip r:embed="rId2"/>
              </a:buBlip>
            </a:pPr>
            <a:r>
              <a:rPr lang="en-US" altLang="en-US" sz="3200" b="1">
                <a:latin typeface="Times New Roman" panose="02020603050405020304" pitchFamily="18" charset="0"/>
              </a:rPr>
              <a:t> Heroism and heroic deeds</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slide(fromBottom)">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1+#ppt_w/2"/>
                                          </p:val>
                                        </p:tav>
                                        <p:tav tm="100000">
                                          <p:val>
                                            <p:strVal val="#ppt_x"/>
                                          </p:val>
                                        </p:tav>
                                      </p:tavLst>
                                    </p:anim>
                                    <p:anim calcmode="lin" valueType="num">
                                      <p:cBhvr additive="base">
                                        <p:cTn id="13"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0725"/>
                                        </p:tgtEl>
                                        <p:attrNameLst>
                                          <p:attrName>style.visibility</p:attrName>
                                        </p:attrNameLst>
                                      </p:cBhvr>
                                      <p:to>
                                        <p:strVal val="visible"/>
                                      </p:to>
                                    </p:set>
                                    <p:anim calcmode="lin" valueType="num">
                                      <p:cBhvr additive="base">
                                        <p:cTn id="18" dur="500" fill="hold"/>
                                        <p:tgtEl>
                                          <p:spTgt spid="30725"/>
                                        </p:tgtEl>
                                        <p:attrNameLst>
                                          <p:attrName>ppt_x</p:attrName>
                                        </p:attrNameLst>
                                      </p:cBhvr>
                                      <p:tavLst>
                                        <p:tav tm="0">
                                          <p:val>
                                            <p:strVal val="1+#ppt_w/2"/>
                                          </p:val>
                                        </p:tav>
                                        <p:tav tm="100000">
                                          <p:val>
                                            <p:strVal val="#ppt_x"/>
                                          </p:val>
                                        </p:tav>
                                      </p:tavLst>
                                    </p:anim>
                                    <p:anim calcmode="lin" valueType="num">
                                      <p:cBhvr additive="base">
                                        <p:cTn id="19"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0726"/>
                                        </p:tgtEl>
                                        <p:attrNameLst>
                                          <p:attrName>style.visibility</p:attrName>
                                        </p:attrNameLst>
                                      </p:cBhvr>
                                      <p:to>
                                        <p:strVal val="visible"/>
                                      </p:to>
                                    </p:set>
                                    <p:anim calcmode="lin" valueType="num">
                                      <p:cBhvr additive="base">
                                        <p:cTn id="24" dur="500" fill="hold"/>
                                        <p:tgtEl>
                                          <p:spTgt spid="30726"/>
                                        </p:tgtEl>
                                        <p:attrNameLst>
                                          <p:attrName>ppt_x</p:attrName>
                                        </p:attrNameLst>
                                      </p:cBhvr>
                                      <p:tavLst>
                                        <p:tav tm="0">
                                          <p:val>
                                            <p:strVal val="1+#ppt_w/2"/>
                                          </p:val>
                                        </p:tav>
                                        <p:tav tm="100000">
                                          <p:val>
                                            <p:strVal val="#ppt_x"/>
                                          </p:val>
                                        </p:tav>
                                      </p:tavLst>
                                    </p:anim>
                                    <p:anim calcmode="lin" valueType="num">
                                      <p:cBhvr additive="base">
                                        <p:cTn id="25"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0728"/>
                                        </p:tgtEl>
                                        <p:attrNameLst>
                                          <p:attrName>style.visibility</p:attrName>
                                        </p:attrNameLst>
                                      </p:cBhvr>
                                      <p:to>
                                        <p:strVal val="visible"/>
                                      </p:to>
                                    </p:set>
                                    <p:anim calcmode="lin" valueType="num">
                                      <p:cBhvr additive="base">
                                        <p:cTn id="30" dur="500" fill="hold"/>
                                        <p:tgtEl>
                                          <p:spTgt spid="30728"/>
                                        </p:tgtEl>
                                        <p:attrNameLst>
                                          <p:attrName>ppt_x</p:attrName>
                                        </p:attrNameLst>
                                      </p:cBhvr>
                                      <p:tavLst>
                                        <p:tav tm="0">
                                          <p:val>
                                            <p:strVal val="1+#ppt_w/2"/>
                                          </p:val>
                                        </p:tav>
                                        <p:tav tm="100000">
                                          <p:val>
                                            <p:strVal val="#ppt_x"/>
                                          </p:val>
                                        </p:tav>
                                      </p:tavLst>
                                    </p:anim>
                                    <p:anim calcmode="lin" valueType="num">
                                      <p:cBhvr additive="base">
                                        <p:cTn id="31"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0729"/>
                                        </p:tgtEl>
                                        <p:attrNameLst>
                                          <p:attrName>style.visibility</p:attrName>
                                        </p:attrNameLst>
                                      </p:cBhvr>
                                      <p:to>
                                        <p:strVal val="visible"/>
                                      </p:to>
                                    </p:set>
                                    <p:anim calcmode="lin" valueType="num">
                                      <p:cBhvr additive="base">
                                        <p:cTn id="36" dur="500" fill="hold"/>
                                        <p:tgtEl>
                                          <p:spTgt spid="30729"/>
                                        </p:tgtEl>
                                        <p:attrNameLst>
                                          <p:attrName>ppt_x</p:attrName>
                                        </p:attrNameLst>
                                      </p:cBhvr>
                                      <p:tavLst>
                                        <p:tav tm="0">
                                          <p:val>
                                            <p:strVal val="1+#ppt_w/2"/>
                                          </p:val>
                                        </p:tav>
                                        <p:tav tm="100000">
                                          <p:val>
                                            <p:strVal val="#ppt_x"/>
                                          </p:val>
                                        </p:tav>
                                      </p:tavLst>
                                    </p:anim>
                                    <p:anim calcmode="lin" valueType="num">
                                      <p:cBhvr additive="base">
                                        <p:cTn id="37"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0730"/>
                                        </p:tgtEl>
                                        <p:attrNameLst>
                                          <p:attrName>style.visibility</p:attrName>
                                        </p:attrNameLst>
                                      </p:cBhvr>
                                      <p:to>
                                        <p:strVal val="visible"/>
                                      </p:to>
                                    </p:set>
                                    <p:anim calcmode="lin" valueType="num">
                                      <p:cBhvr additive="base">
                                        <p:cTn id="42" dur="500" fill="hold"/>
                                        <p:tgtEl>
                                          <p:spTgt spid="30730"/>
                                        </p:tgtEl>
                                        <p:attrNameLst>
                                          <p:attrName>ppt_x</p:attrName>
                                        </p:attrNameLst>
                                      </p:cBhvr>
                                      <p:tavLst>
                                        <p:tav tm="0">
                                          <p:val>
                                            <p:strVal val="1+#ppt_w/2"/>
                                          </p:val>
                                        </p:tav>
                                        <p:tav tm="100000">
                                          <p:val>
                                            <p:strVal val="#ppt_x"/>
                                          </p:val>
                                        </p:tav>
                                      </p:tavLst>
                                    </p:anim>
                                    <p:anim calcmode="lin" valueType="num">
                                      <p:cBhvr additive="base">
                                        <p:cTn id="43"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0727"/>
                                        </p:tgtEl>
                                        <p:attrNameLst>
                                          <p:attrName>style.visibility</p:attrName>
                                        </p:attrNameLst>
                                      </p:cBhvr>
                                      <p:to>
                                        <p:strVal val="visible"/>
                                      </p:to>
                                    </p:set>
                                    <p:anim calcmode="lin" valueType="num">
                                      <p:cBhvr additive="base">
                                        <p:cTn id="48" dur="500" fill="hold"/>
                                        <p:tgtEl>
                                          <p:spTgt spid="30727"/>
                                        </p:tgtEl>
                                        <p:attrNameLst>
                                          <p:attrName>ppt_x</p:attrName>
                                        </p:attrNameLst>
                                      </p:cBhvr>
                                      <p:tavLst>
                                        <p:tav tm="0">
                                          <p:val>
                                            <p:strVal val="1+#ppt_w/2"/>
                                          </p:val>
                                        </p:tav>
                                        <p:tav tm="100000">
                                          <p:val>
                                            <p:strVal val="#ppt_x"/>
                                          </p:val>
                                        </p:tav>
                                      </p:tavLst>
                                    </p:anim>
                                    <p:anim calcmode="lin" valueType="num">
                                      <p:cBhvr additive="base">
                                        <p:cTn id="49"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0731"/>
                                        </p:tgtEl>
                                        <p:attrNameLst>
                                          <p:attrName>style.visibility</p:attrName>
                                        </p:attrNameLst>
                                      </p:cBhvr>
                                      <p:to>
                                        <p:strVal val="visible"/>
                                      </p:to>
                                    </p:set>
                                    <p:anim calcmode="lin" valueType="num">
                                      <p:cBhvr additive="base">
                                        <p:cTn id="54" dur="500" fill="hold"/>
                                        <p:tgtEl>
                                          <p:spTgt spid="30731"/>
                                        </p:tgtEl>
                                        <p:attrNameLst>
                                          <p:attrName>ppt_x</p:attrName>
                                        </p:attrNameLst>
                                      </p:cBhvr>
                                      <p:tavLst>
                                        <p:tav tm="0">
                                          <p:val>
                                            <p:strVal val="1+#ppt_w/2"/>
                                          </p:val>
                                        </p:tav>
                                        <p:tav tm="100000">
                                          <p:val>
                                            <p:strVal val="#ppt_x"/>
                                          </p:val>
                                        </p:tav>
                                      </p:tavLst>
                                    </p:anim>
                                    <p:anim calcmode="lin" valueType="num">
                                      <p:cBhvr additive="base">
                                        <p:cTn id="55" dur="500" fill="hold"/>
                                        <p:tgtEl>
                                          <p:spTgt spid="307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P spid="30727" grpId="0" autoUpdateAnimBg="0"/>
      <p:bldP spid="30728" grpId="0" autoUpdateAnimBg="0"/>
      <p:bldP spid="30729" grpId="0" autoUpdateAnimBg="0"/>
      <p:bldP spid="30730" grpId="0" autoUpdateAnimBg="0"/>
      <p:bldP spid="3073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69789C8-8A85-428B-8195-AFE2CDF1F554}"/>
              </a:ext>
            </a:extLst>
          </p:cNvPr>
          <p:cNvSpPr>
            <a:spLocks noGrp="1" noChangeArrowheads="1"/>
          </p:cNvSpPr>
          <p:nvPr>
            <p:ph type="title"/>
          </p:nvPr>
        </p:nvSpPr>
        <p:spPr/>
        <p:txBody>
          <a:bodyPr/>
          <a:lstStyle/>
          <a:p>
            <a:r>
              <a:rPr lang="en-US" altLang="en-US"/>
              <a:t>Celtic Invasions</a:t>
            </a:r>
          </a:p>
        </p:txBody>
      </p:sp>
      <p:sp>
        <p:nvSpPr>
          <p:cNvPr id="80899" name="Rectangle 3">
            <a:extLst>
              <a:ext uri="{FF2B5EF4-FFF2-40B4-BE49-F238E27FC236}">
                <a16:creationId xmlns:a16="http://schemas.microsoft.com/office/drawing/2014/main" id="{B4E11FFC-4812-4EDA-8549-E3BEE936FB6B}"/>
              </a:ext>
            </a:extLst>
          </p:cNvPr>
          <p:cNvSpPr>
            <a:spLocks noGrp="1" noChangeArrowheads="1"/>
          </p:cNvSpPr>
          <p:nvPr>
            <p:ph type="body" idx="1"/>
          </p:nvPr>
        </p:nvSpPr>
        <p:spPr>
          <a:xfrm>
            <a:off x="228600" y="1828800"/>
            <a:ext cx="8534400" cy="4114800"/>
          </a:xfrm>
        </p:spPr>
        <p:txBody>
          <a:bodyPr/>
          <a:lstStyle/>
          <a:p>
            <a:pPr>
              <a:lnSpc>
                <a:spcPct val="90000"/>
              </a:lnSpc>
            </a:pPr>
            <a:r>
              <a:rPr lang="en-US" altLang="en-US" sz="2000"/>
              <a:t>Around 500 BC two groups of Celts invaded British Isles </a:t>
            </a:r>
          </a:p>
          <a:p>
            <a:pPr>
              <a:lnSpc>
                <a:spcPct val="90000"/>
              </a:lnSpc>
              <a:buFontTx/>
              <a:buNone/>
            </a:pPr>
            <a:r>
              <a:rPr lang="en-US" altLang="en-US" sz="2000"/>
              <a:t>		Brythons (Britons) settled island of Britain</a:t>
            </a:r>
          </a:p>
          <a:p>
            <a:pPr>
              <a:lnSpc>
                <a:spcPct val="90000"/>
              </a:lnSpc>
              <a:buFontTx/>
              <a:buNone/>
            </a:pPr>
            <a:r>
              <a:rPr lang="en-US" altLang="en-US" sz="2000"/>
              <a:t>		Gaels settled on Ireland</a:t>
            </a:r>
          </a:p>
          <a:p>
            <a:pPr>
              <a:lnSpc>
                <a:spcPct val="90000"/>
              </a:lnSpc>
              <a:buFontTx/>
              <a:buNone/>
            </a:pPr>
            <a:r>
              <a:rPr lang="en-US" altLang="en-US" sz="2000"/>
              <a:t>		Picts settled in Scotland</a:t>
            </a:r>
          </a:p>
          <a:p>
            <a:pPr>
              <a:lnSpc>
                <a:spcPct val="90000"/>
              </a:lnSpc>
              <a:buFontTx/>
              <a:buNone/>
            </a:pPr>
            <a:endParaRPr lang="en-US" altLang="en-US" sz="2000"/>
          </a:p>
          <a:p>
            <a:pPr>
              <a:lnSpc>
                <a:spcPct val="90000"/>
              </a:lnSpc>
            </a:pPr>
            <a:r>
              <a:rPr lang="en-US" altLang="en-US" sz="2000"/>
              <a:t>Organized into clans; loyal to chieftain</a:t>
            </a:r>
          </a:p>
          <a:p>
            <a:pPr>
              <a:lnSpc>
                <a:spcPct val="90000"/>
              </a:lnSpc>
              <a:buFontTx/>
              <a:buNone/>
            </a:pPr>
            <a:endParaRPr lang="en-US" altLang="en-US" sz="2000"/>
          </a:p>
          <a:p>
            <a:pPr>
              <a:lnSpc>
                <a:spcPct val="90000"/>
              </a:lnSpc>
            </a:pPr>
            <a:r>
              <a:rPr lang="en-US" altLang="en-US" sz="2000"/>
              <a:t>Religion – </a:t>
            </a:r>
            <a:r>
              <a:rPr lang="en-US" altLang="en-US" sz="2000">
                <a:solidFill>
                  <a:schemeClr val="tx2"/>
                </a:solidFill>
              </a:rPr>
              <a:t>animism</a:t>
            </a:r>
            <a:r>
              <a:rPr lang="en-US" altLang="en-US" sz="2000"/>
              <a:t> (from Latin for “spirit”)</a:t>
            </a:r>
          </a:p>
          <a:p>
            <a:pPr>
              <a:lnSpc>
                <a:spcPct val="90000"/>
              </a:lnSpc>
              <a:buFontTx/>
              <a:buNone/>
            </a:pPr>
            <a:r>
              <a:rPr lang="en-US" altLang="en-US" sz="2000"/>
              <a:t>	   	Believed spirits controlled every aspect of life</a:t>
            </a:r>
          </a:p>
          <a:p>
            <a:pPr>
              <a:lnSpc>
                <a:spcPct val="90000"/>
              </a:lnSpc>
              <a:buFontTx/>
              <a:buNone/>
            </a:pPr>
            <a:r>
              <a:rPr lang="en-US" altLang="en-US" sz="2000"/>
              <a:t>	   	Druids – priests who settled arguments, presided over religious </a:t>
            </a:r>
          </a:p>
          <a:p>
            <a:pPr>
              <a:lnSpc>
                <a:spcPct val="90000"/>
              </a:lnSpc>
              <a:buFontTx/>
              <a:buNone/>
            </a:pPr>
            <a:r>
              <a:rPr lang="en-US" altLang="en-US" sz="2000"/>
              <a:t>		   rituals, and memorized and recited poems about past</a:t>
            </a:r>
          </a:p>
          <a:p>
            <a:pPr>
              <a:lnSpc>
                <a:spcPct val="90000"/>
              </a:lnSpc>
              <a:buFontTx/>
              <a:buNone/>
            </a:pPr>
            <a:endParaRPr lang="en-US" altLang="en-US" sz="2000"/>
          </a:p>
          <a:p>
            <a:pPr>
              <a:lnSpc>
                <a:spcPct val="90000"/>
              </a:lnSpc>
            </a:pPr>
            <a:r>
              <a:rPr lang="en-US" altLang="en-US" sz="2000"/>
              <a:t>Conquered by Romans in the first century A.D. and became part of the Roman Empire.</a:t>
            </a:r>
          </a:p>
          <a:p>
            <a:pPr>
              <a:lnSpc>
                <a:spcPct val="90000"/>
              </a:lnSpc>
              <a:buFontTx/>
              <a:buNone/>
            </a:pPr>
            <a:endParaRPr lang="en-US" altLang="en-US" sz="2000"/>
          </a:p>
          <a:p>
            <a:pPr>
              <a:lnSpc>
                <a:spcPct val="90000"/>
              </a:lnSpc>
              <a:buFontTx/>
              <a:buNone/>
            </a:pPr>
            <a:r>
              <a:rPr lang="en-US" altLang="en-US" sz="1800"/>
              <a:t>		</a:t>
            </a:r>
          </a:p>
          <a:p>
            <a:pPr>
              <a:lnSpc>
                <a:spcPct val="90000"/>
              </a:lnSpc>
              <a:buFontTx/>
              <a:buNone/>
            </a:pPr>
            <a:r>
              <a:rPr lang="en-US" altLang="en-US" sz="1800"/>
              <a:t>				</a:t>
            </a:r>
          </a:p>
          <a:p>
            <a:pPr>
              <a:lnSpc>
                <a:spcPct val="90000"/>
              </a:lnSpc>
              <a:buFontTx/>
              <a:buNone/>
            </a:pPr>
            <a:endParaRPr lang="en-US" altLang="en-US" sz="1400"/>
          </a:p>
          <a:p>
            <a:pPr>
              <a:lnSpc>
                <a:spcPct val="90000"/>
              </a:lnSpc>
            </a:pPr>
            <a:endParaRPr lang="en-US" altLang="en-US" sz="2800"/>
          </a:p>
        </p:txBody>
      </p:sp>
      <p:sp>
        <p:nvSpPr>
          <p:cNvPr id="80901" name="Text Box 5">
            <a:extLst>
              <a:ext uri="{FF2B5EF4-FFF2-40B4-BE49-F238E27FC236}">
                <a16:creationId xmlns:a16="http://schemas.microsoft.com/office/drawing/2014/main" id="{548D9373-B7E8-460E-89D9-D8EDD438537D}"/>
              </a:ext>
            </a:extLst>
          </p:cNvPr>
          <p:cNvSpPr txBox="1">
            <a:spLocks noChangeArrowheads="1"/>
          </p:cNvSpPr>
          <p:nvPr/>
        </p:nvSpPr>
        <p:spPr bwMode="auto">
          <a:xfrm>
            <a:off x="5257800" y="26670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a:solidFill>
                <a:schemeClr val="tx1"/>
              </a:solidFill>
            </a:endParaRPr>
          </a:p>
        </p:txBody>
      </p:sp>
      <p:grpSp>
        <p:nvGrpSpPr>
          <p:cNvPr id="80906" name="Group 10">
            <a:extLst>
              <a:ext uri="{FF2B5EF4-FFF2-40B4-BE49-F238E27FC236}">
                <a16:creationId xmlns:a16="http://schemas.microsoft.com/office/drawing/2014/main" id="{25F184F8-9C53-4403-8B9C-0F9FC750AC52}"/>
              </a:ext>
            </a:extLst>
          </p:cNvPr>
          <p:cNvGrpSpPr>
            <a:grpSpLocks/>
          </p:cNvGrpSpPr>
          <p:nvPr/>
        </p:nvGrpSpPr>
        <p:grpSpPr bwMode="auto">
          <a:xfrm>
            <a:off x="5943600" y="2438400"/>
            <a:ext cx="2971800" cy="1676400"/>
            <a:chOff x="3792" y="1584"/>
            <a:chExt cx="1872" cy="1056"/>
          </a:xfrm>
        </p:grpSpPr>
        <p:sp>
          <p:nvSpPr>
            <p:cNvPr id="80904" name="Rectangle 8">
              <a:extLst>
                <a:ext uri="{FF2B5EF4-FFF2-40B4-BE49-F238E27FC236}">
                  <a16:creationId xmlns:a16="http://schemas.microsoft.com/office/drawing/2014/main" id="{BE13E7BC-FF2A-4AE8-BB2F-045587148241}"/>
                </a:ext>
              </a:extLst>
            </p:cNvPr>
            <p:cNvSpPr>
              <a:spLocks noChangeArrowheads="1"/>
            </p:cNvSpPr>
            <p:nvPr/>
          </p:nvSpPr>
          <p:spPr bwMode="auto">
            <a:xfrm>
              <a:off x="3792" y="1584"/>
              <a:ext cx="1824" cy="1056"/>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Text Box 7">
              <a:extLst>
                <a:ext uri="{FF2B5EF4-FFF2-40B4-BE49-F238E27FC236}">
                  <a16:creationId xmlns:a16="http://schemas.microsoft.com/office/drawing/2014/main" id="{AD4A9E34-ED0F-4ACA-A1B2-0C1493E48683}"/>
                </a:ext>
              </a:extLst>
            </p:cNvPr>
            <p:cNvSpPr txBox="1">
              <a:spLocks noChangeArrowheads="1"/>
            </p:cNvSpPr>
            <p:nvPr/>
          </p:nvSpPr>
          <p:spPr bwMode="auto">
            <a:xfrm>
              <a:off x="3792" y="1632"/>
              <a:ext cx="1872"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Druids thought that the soul was immortal, passing in death from death from one person to another. Considered mistletoe and oak trees sacred and generally held their rites in old oak forests.</a:t>
              </a: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blinds(horizontal)">
                                      <p:cBhvr>
                                        <p:cTn id="17" dur="500"/>
                                        <p:tgtEl>
                                          <p:spTgt spid="80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blinds(horizontal)">
                                      <p:cBhvr>
                                        <p:cTn id="22" dur="500"/>
                                        <p:tgtEl>
                                          <p:spTgt spid="80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animEffect transition="in" filter="blinds(horizontal)">
                                      <p:cBhvr>
                                        <p:cTn id="27" dur="500"/>
                                        <p:tgtEl>
                                          <p:spTgt spid="808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0899">
                                            <p:txEl>
                                              <p:pRg st="7" end="7"/>
                                            </p:txEl>
                                          </p:spTgt>
                                        </p:tgtEl>
                                        <p:attrNameLst>
                                          <p:attrName>style.visibility</p:attrName>
                                        </p:attrNameLst>
                                      </p:cBhvr>
                                      <p:to>
                                        <p:strVal val="visible"/>
                                      </p:to>
                                    </p:set>
                                    <p:animEffect transition="in" filter="blinds(horizontal)">
                                      <p:cBhvr>
                                        <p:cTn id="32" dur="500"/>
                                        <p:tgtEl>
                                          <p:spTgt spid="8089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0899">
                                            <p:txEl>
                                              <p:pRg st="8" end="8"/>
                                            </p:txEl>
                                          </p:spTgt>
                                        </p:tgtEl>
                                        <p:attrNameLst>
                                          <p:attrName>style.visibility</p:attrName>
                                        </p:attrNameLst>
                                      </p:cBhvr>
                                      <p:to>
                                        <p:strVal val="visible"/>
                                      </p:to>
                                    </p:set>
                                    <p:animEffect transition="in" filter="blinds(horizontal)">
                                      <p:cBhvr>
                                        <p:cTn id="37" dur="500"/>
                                        <p:tgtEl>
                                          <p:spTgt spid="8089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0899">
                                            <p:txEl>
                                              <p:pRg st="9" end="9"/>
                                            </p:txEl>
                                          </p:spTgt>
                                        </p:tgtEl>
                                        <p:attrNameLst>
                                          <p:attrName>style.visibility</p:attrName>
                                        </p:attrNameLst>
                                      </p:cBhvr>
                                      <p:to>
                                        <p:strVal val="visible"/>
                                      </p:to>
                                    </p:set>
                                    <p:animEffect transition="in" filter="blinds(horizontal)">
                                      <p:cBhvr>
                                        <p:cTn id="42" dur="500"/>
                                        <p:tgtEl>
                                          <p:spTgt spid="80899">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0899">
                                            <p:txEl>
                                              <p:pRg st="10" end="10"/>
                                            </p:txEl>
                                          </p:spTgt>
                                        </p:tgtEl>
                                        <p:attrNameLst>
                                          <p:attrName>style.visibility</p:attrName>
                                        </p:attrNameLst>
                                      </p:cBhvr>
                                      <p:to>
                                        <p:strVal val="visible"/>
                                      </p:to>
                                    </p:set>
                                    <p:animEffect transition="in" filter="blinds(horizontal)">
                                      <p:cBhvr>
                                        <p:cTn id="47" dur="500"/>
                                        <p:tgtEl>
                                          <p:spTgt spid="80899">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0899">
                                            <p:txEl>
                                              <p:pRg st="12" end="12"/>
                                            </p:txEl>
                                          </p:spTgt>
                                        </p:tgtEl>
                                        <p:attrNameLst>
                                          <p:attrName>style.visibility</p:attrName>
                                        </p:attrNameLst>
                                      </p:cBhvr>
                                      <p:to>
                                        <p:strVal val="visible"/>
                                      </p:to>
                                    </p:set>
                                    <p:animEffect transition="in" filter="blinds(horizontal)">
                                      <p:cBhvr>
                                        <p:cTn id="52" dur="500"/>
                                        <p:tgtEl>
                                          <p:spTgt spid="80899">
                                            <p:txEl>
                                              <p:pRg st="12" end="1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0899">
                                            <p:txEl>
                                              <p:pRg st="14" end="14"/>
                                            </p:txEl>
                                          </p:spTgt>
                                        </p:tgtEl>
                                        <p:attrNameLst>
                                          <p:attrName>style.visibility</p:attrName>
                                        </p:attrNameLst>
                                      </p:cBhvr>
                                      <p:to>
                                        <p:strVal val="visible"/>
                                      </p:to>
                                    </p:set>
                                    <p:animEffect transition="in" filter="blinds(horizontal)">
                                      <p:cBhvr>
                                        <p:cTn id="57" dur="500"/>
                                        <p:tgtEl>
                                          <p:spTgt spid="80899">
                                            <p:txEl>
                                              <p:pRg st="14" end="1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0899">
                                            <p:txEl>
                                              <p:pRg st="15" end="15"/>
                                            </p:txEl>
                                          </p:spTgt>
                                        </p:tgtEl>
                                        <p:attrNameLst>
                                          <p:attrName>style.visibility</p:attrName>
                                        </p:attrNameLst>
                                      </p:cBhvr>
                                      <p:to>
                                        <p:strVal val="visible"/>
                                      </p:to>
                                    </p:set>
                                    <p:animEffect transition="in" filter="blinds(horizontal)">
                                      <p:cBhvr>
                                        <p:cTn id="62" dur="500"/>
                                        <p:tgtEl>
                                          <p:spTgt spid="80899">
                                            <p:txEl>
                                              <p:pRg st="15" end="1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nodeType="clickEffect">
                                  <p:stCondLst>
                                    <p:cond delay="0"/>
                                  </p:stCondLst>
                                  <p:childTnLst>
                                    <p:set>
                                      <p:cBhvr>
                                        <p:cTn id="66" dur="1" fill="hold">
                                          <p:stCondLst>
                                            <p:cond delay="0"/>
                                          </p:stCondLst>
                                        </p:cTn>
                                        <p:tgtEl>
                                          <p:spTgt spid="80906"/>
                                        </p:tgtEl>
                                        <p:attrNameLst>
                                          <p:attrName>style.visibility</p:attrName>
                                        </p:attrNameLst>
                                      </p:cBhvr>
                                      <p:to>
                                        <p:strVal val="visible"/>
                                      </p:to>
                                    </p:set>
                                    <p:animEffect transition="in" filter="box(out)">
                                      <p:cBhvr>
                                        <p:cTn id="67" dur="5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B079DCE-A417-499B-967B-7EC55AE01923}"/>
              </a:ext>
            </a:extLst>
          </p:cNvPr>
          <p:cNvSpPr>
            <a:spLocks noGrp="1" noChangeArrowheads="1"/>
          </p:cNvSpPr>
          <p:nvPr>
            <p:ph type="title"/>
          </p:nvPr>
        </p:nvSpPr>
        <p:spPr>
          <a:xfrm>
            <a:off x="1143000" y="0"/>
            <a:ext cx="7772400" cy="1143000"/>
          </a:xfrm>
        </p:spPr>
        <p:txBody>
          <a:bodyPr/>
          <a:lstStyle/>
          <a:p>
            <a:r>
              <a:rPr lang="en-US" altLang="en-US"/>
              <a:t>Roman Invasions</a:t>
            </a:r>
          </a:p>
        </p:txBody>
      </p:sp>
      <p:sp>
        <p:nvSpPr>
          <p:cNvPr id="81923" name="Rectangle 3">
            <a:extLst>
              <a:ext uri="{FF2B5EF4-FFF2-40B4-BE49-F238E27FC236}">
                <a16:creationId xmlns:a16="http://schemas.microsoft.com/office/drawing/2014/main" id="{5E57AFFD-3DF4-4173-9DB2-2A76948EE078}"/>
              </a:ext>
            </a:extLst>
          </p:cNvPr>
          <p:cNvSpPr>
            <a:spLocks noGrp="1" noChangeArrowheads="1"/>
          </p:cNvSpPr>
          <p:nvPr>
            <p:ph type="body" idx="1"/>
          </p:nvPr>
        </p:nvSpPr>
        <p:spPr>
          <a:xfrm>
            <a:off x="0" y="1066800"/>
            <a:ext cx="5867400" cy="4114800"/>
          </a:xfrm>
        </p:spPr>
        <p:txBody>
          <a:bodyPr/>
          <a:lstStyle/>
          <a:p>
            <a:pPr>
              <a:lnSpc>
                <a:spcPct val="90000"/>
              </a:lnSpc>
            </a:pPr>
            <a:r>
              <a:rPr lang="en-US" altLang="en-US"/>
              <a:t>55 BC Julius Caesar invaded Britain</a:t>
            </a:r>
          </a:p>
          <a:p>
            <a:pPr>
              <a:lnSpc>
                <a:spcPct val="90000"/>
              </a:lnSpc>
            </a:pPr>
            <a:r>
              <a:rPr lang="en-US" altLang="en-US"/>
              <a:t>43 AD Emperor Claudius invaded; marks beginning of Roman Britain</a:t>
            </a:r>
          </a:p>
          <a:p>
            <a:pPr>
              <a:lnSpc>
                <a:spcPct val="90000"/>
              </a:lnSpc>
            </a:pPr>
            <a:r>
              <a:rPr lang="en-US" altLang="en-US"/>
              <a:t>Began to Christianize the Celts; Celtic religion vanished</a:t>
            </a:r>
          </a:p>
          <a:p>
            <a:pPr>
              <a:lnSpc>
                <a:spcPct val="90000"/>
              </a:lnSpc>
            </a:pPr>
            <a:r>
              <a:rPr lang="en-US" altLang="en-US"/>
              <a:t>Controlled world from Hadrian’s Wall to Arabia</a:t>
            </a:r>
          </a:p>
          <a:p>
            <a:pPr>
              <a:lnSpc>
                <a:spcPct val="90000"/>
              </a:lnSpc>
              <a:buFontTx/>
              <a:buNone/>
            </a:pPr>
            <a:endParaRPr lang="en-US" altLang="en-US"/>
          </a:p>
        </p:txBody>
      </p:sp>
      <p:pic>
        <p:nvPicPr>
          <p:cNvPr id="81925" name="Picture 5">
            <a:extLst>
              <a:ext uri="{FF2B5EF4-FFF2-40B4-BE49-F238E27FC236}">
                <a16:creationId xmlns:a16="http://schemas.microsoft.com/office/drawing/2014/main" id="{5198985C-E924-4858-9061-3531111D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
            <a:ext cx="1243013" cy="1547813"/>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a:extLst>
              <a:ext uri="{FF2B5EF4-FFF2-40B4-BE49-F238E27FC236}">
                <a16:creationId xmlns:a16="http://schemas.microsoft.com/office/drawing/2014/main" id="{37B8C81D-F4D0-4787-8A55-8CD0B774F9F8}"/>
              </a:ext>
            </a:extLst>
          </p:cNvPr>
          <p:cNvSpPr txBox="1">
            <a:spLocks noChangeArrowheads="1"/>
          </p:cNvSpPr>
          <p:nvPr/>
        </p:nvSpPr>
        <p:spPr bwMode="auto">
          <a:xfrm>
            <a:off x="7620000" y="175260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solidFill>
                  <a:schemeClr val="tx1"/>
                </a:solidFill>
              </a:rPr>
              <a:t>Roman Helmet</a:t>
            </a:r>
          </a:p>
        </p:txBody>
      </p:sp>
      <p:pic>
        <p:nvPicPr>
          <p:cNvPr id="84998" name="Picture 1030">
            <a:extLst>
              <a:ext uri="{FF2B5EF4-FFF2-40B4-BE49-F238E27FC236}">
                <a16:creationId xmlns:a16="http://schemas.microsoft.com/office/drawing/2014/main" id="{B995E9D1-4D0D-4F50-A8A5-D26377EAE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2362200"/>
            <a:ext cx="33242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1032">
            <a:extLst>
              <a:ext uri="{FF2B5EF4-FFF2-40B4-BE49-F238E27FC236}">
                <a16:creationId xmlns:a16="http://schemas.microsoft.com/office/drawing/2014/main" id="{483EB9B2-2DB0-40BD-B7DC-4AC9B3457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800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22" dur="5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26">
            <a:extLst>
              <a:ext uri="{FF2B5EF4-FFF2-40B4-BE49-F238E27FC236}">
                <a16:creationId xmlns:a16="http://schemas.microsoft.com/office/drawing/2014/main" id="{6FB18400-0362-430B-A6FD-15470CF362C0}"/>
              </a:ext>
            </a:extLst>
          </p:cNvPr>
          <p:cNvSpPr>
            <a:spLocks noGrp="1" noChangeArrowheads="1"/>
          </p:cNvSpPr>
          <p:nvPr>
            <p:ph type="title"/>
          </p:nvPr>
        </p:nvSpPr>
        <p:spPr/>
        <p:txBody>
          <a:bodyPr/>
          <a:lstStyle/>
          <a:p>
            <a:r>
              <a:rPr lang="en-US" altLang="en-US"/>
              <a:t>Roman Invasions:  What legacy did the Romans leave?</a:t>
            </a:r>
          </a:p>
        </p:txBody>
      </p:sp>
      <p:sp>
        <p:nvSpPr>
          <p:cNvPr id="82947" name="Rectangle 1027">
            <a:extLst>
              <a:ext uri="{FF2B5EF4-FFF2-40B4-BE49-F238E27FC236}">
                <a16:creationId xmlns:a16="http://schemas.microsoft.com/office/drawing/2014/main" id="{EB015DF2-2DD7-4E24-AE6F-C78E31CBD32E}"/>
              </a:ext>
            </a:extLst>
          </p:cNvPr>
          <p:cNvSpPr>
            <a:spLocks noGrp="1" noChangeArrowheads="1"/>
          </p:cNvSpPr>
          <p:nvPr>
            <p:ph type="body" idx="1"/>
          </p:nvPr>
        </p:nvSpPr>
        <p:spPr>
          <a:xfrm>
            <a:off x="304800" y="2286000"/>
            <a:ext cx="8458200" cy="3976688"/>
          </a:xfrm>
        </p:spPr>
        <p:txBody>
          <a:bodyPr/>
          <a:lstStyle/>
          <a:p>
            <a:pPr>
              <a:lnSpc>
                <a:spcPct val="90000"/>
              </a:lnSpc>
            </a:pPr>
            <a:r>
              <a:rPr lang="en-US" altLang="en-US"/>
              <a:t>System of roads/highways – height of the empire, one could travel on post roads and use same currency from Northumbria to Middle East; not possible since</a:t>
            </a:r>
          </a:p>
          <a:p>
            <a:pPr>
              <a:lnSpc>
                <a:spcPct val="90000"/>
              </a:lnSpc>
            </a:pPr>
            <a:r>
              <a:rPr lang="en-US" altLang="en-US"/>
              <a:t>Provided an organized society which kept other invaders out for several centuries</a:t>
            </a:r>
          </a:p>
          <a:p>
            <a:pPr>
              <a:lnSpc>
                <a:spcPct val="90000"/>
              </a:lnSpc>
            </a:pPr>
            <a:r>
              <a:rPr lang="en-US" altLang="en-US"/>
              <a:t>410 Rome threatened and Romans pulled out of Britain</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blinds(horizontal)">
                                      <p:cBhvr>
                                        <p:cTn id="12" dur="5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blinds(horizontal)">
                                      <p:cBhvr>
                                        <p:cTn id="17"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09A7C3E-A713-401A-B3B6-3D4887FE7F18}"/>
              </a:ext>
            </a:extLst>
          </p:cNvPr>
          <p:cNvSpPr>
            <a:spLocks noGrp="1" noChangeArrowheads="1"/>
          </p:cNvSpPr>
          <p:nvPr>
            <p:ph type="title"/>
          </p:nvPr>
        </p:nvSpPr>
        <p:spPr>
          <a:xfrm>
            <a:off x="246063" y="930275"/>
            <a:ext cx="7772400" cy="898525"/>
          </a:xfrm>
        </p:spPr>
        <p:txBody>
          <a:bodyPr/>
          <a:lstStyle/>
          <a:p>
            <a:r>
              <a:rPr lang="en-US" altLang="en-US"/>
              <a:t>Germanic Invasions - 449</a:t>
            </a:r>
          </a:p>
        </p:txBody>
      </p:sp>
      <p:sp>
        <p:nvSpPr>
          <p:cNvPr id="84995" name="Rectangle 3">
            <a:extLst>
              <a:ext uri="{FF2B5EF4-FFF2-40B4-BE49-F238E27FC236}">
                <a16:creationId xmlns:a16="http://schemas.microsoft.com/office/drawing/2014/main" id="{B87BA43E-1F82-4B6B-ACB6-4B76E5DB6A6E}"/>
              </a:ext>
            </a:extLst>
          </p:cNvPr>
          <p:cNvSpPr>
            <a:spLocks noGrp="1" noChangeArrowheads="1"/>
          </p:cNvSpPr>
          <p:nvPr>
            <p:ph type="body" idx="1"/>
          </p:nvPr>
        </p:nvSpPr>
        <p:spPr>
          <a:xfrm>
            <a:off x="304800" y="1752600"/>
            <a:ext cx="7772400" cy="4800600"/>
          </a:xfrm>
        </p:spPr>
        <p:txBody>
          <a:bodyPr/>
          <a:lstStyle/>
          <a:p>
            <a:pPr>
              <a:lnSpc>
                <a:spcPct val="90000"/>
              </a:lnSpc>
            </a:pPr>
            <a:r>
              <a:rPr lang="en-US" altLang="en-US" sz="2800"/>
              <a:t>Angles, Saxons, and Jutes</a:t>
            </a:r>
          </a:p>
          <a:p>
            <a:pPr>
              <a:lnSpc>
                <a:spcPct val="90000"/>
              </a:lnSpc>
              <a:buFontTx/>
              <a:buNone/>
            </a:pPr>
            <a:r>
              <a:rPr lang="en-US" altLang="en-US" sz="2800"/>
              <a:t>	   Deep sea fishermen and farmers</a:t>
            </a:r>
          </a:p>
          <a:p>
            <a:pPr>
              <a:lnSpc>
                <a:spcPct val="90000"/>
              </a:lnSpc>
            </a:pPr>
            <a:r>
              <a:rPr lang="en-US" altLang="en-US" sz="2800"/>
              <a:t>Britons no match, but didn’t go quietly</a:t>
            </a:r>
          </a:p>
          <a:p>
            <a:pPr>
              <a:lnSpc>
                <a:spcPct val="90000"/>
              </a:lnSpc>
              <a:buFontTx/>
              <a:buNone/>
            </a:pPr>
            <a:r>
              <a:rPr lang="en-US" altLang="en-US" sz="2800"/>
              <a:t>	   Pushed west to Wales</a:t>
            </a:r>
          </a:p>
          <a:p>
            <a:pPr>
              <a:lnSpc>
                <a:spcPct val="90000"/>
              </a:lnSpc>
              <a:buFontTx/>
              <a:buNone/>
            </a:pPr>
            <a:r>
              <a:rPr lang="en-US" altLang="en-US" sz="2800"/>
              <a:t>	   King Arthur was probably a Celtic chieftain named Arturius</a:t>
            </a:r>
          </a:p>
          <a:p>
            <a:pPr>
              <a:lnSpc>
                <a:spcPct val="90000"/>
              </a:lnSpc>
            </a:pPr>
            <a:r>
              <a:rPr lang="en-US" altLang="en-US" sz="2800"/>
              <a:t>Language</a:t>
            </a:r>
          </a:p>
          <a:p>
            <a:pPr>
              <a:lnSpc>
                <a:spcPct val="90000"/>
              </a:lnSpc>
              <a:buFontTx/>
              <a:buNone/>
            </a:pPr>
            <a:r>
              <a:rPr lang="en-US" altLang="en-US" sz="2800"/>
              <a:t>      Common language now known as Old </a:t>
            </a:r>
          </a:p>
          <a:p>
            <a:pPr>
              <a:lnSpc>
                <a:spcPct val="90000"/>
              </a:lnSpc>
              <a:buFontTx/>
              <a:buNone/>
            </a:pPr>
            <a:r>
              <a:rPr lang="en-US" altLang="en-US" sz="2800"/>
              <a:t>	   English (similar to Dutch and German)</a:t>
            </a:r>
          </a:p>
          <a:p>
            <a:pPr>
              <a:lnSpc>
                <a:spcPct val="90000"/>
              </a:lnSpc>
            </a:pPr>
            <a:r>
              <a:rPr lang="en-US" altLang="en-US" sz="2800"/>
              <a:t>Religion – pagan – similar to Norse mythology</a:t>
            </a:r>
          </a:p>
          <a:p>
            <a:pPr>
              <a:lnSpc>
                <a:spcPct val="90000"/>
              </a:lnSpc>
              <a:buFontTx/>
              <a:buNone/>
            </a:pPr>
            <a:endParaRPr lang="en-US" altLang="en-US" sz="2800"/>
          </a:p>
          <a:p>
            <a:pPr>
              <a:lnSpc>
                <a:spcPct val="90000"/>
              </a:lnSpc>
              <a:buFontTx/>
              <a:buNone/>
            </a:pPr>
            <a:endParaRPr lang="en-US" altLang="en-US" sz="2800"/>
          </a:p>
          <a:p>
            <a:pPr>
              <a:lnSpc>
                <a:spcPct val="90000"/>
              </a:lnSpc>
              <a:buFontTx/>
              <a:buNone/>
            </a:pPr>
            <a:r>
              <a:rPr lang="en-US" altLang="en-US" sz="2800"/>
              <a:t>	</a:t>
            </a:r>
          </a:p>
        </p:txBody>
      </p:sp>
      <p:sp>
        <p:nvSpPr>
          <p:cNvPr id="84996" name="Text Box 4">
            <a:extLst>
              <a:ext uri="{FF2B5EF4-FFF2-40B4-BE49-F238E27FC236}">
                <a16:creationId xmlns:a16="http://schemas.microsoft.com/office/drawing/2014/main" id="{B38A2E12-2AB7-4D0C-A562-A84F5413B308}"/>
              </a:ext>
            </a:extLst>
          </p:cNvPr>
          <p:cNvSpPr txBox="1">
            <a:spLocks noChangeArrowheads="1"/>
          </p:cNvSpPr>
          <p:nvPr/>
        </p:nvSpPr>
        <p:spPr bwMode="auto">
          <a:xfrm>
            <a:off x="6477000" y="990600"/>
            <a:ext cx="23622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Angles/Saxons from Germany</a:t>
            </a:r>
          </a:p>
          <a:p>
            <a:pPr algn="ctr"/>
            <a:r>
              <a:rPr lang="en-US" altLang="en-US" sz="2000"/>
              <a:t>Jutes from Denmark</a:t>
            </a:r>
            <a:r>
              <a:rPr lang="en-US" altLang="en-US" sz="2400">
                <a:solidFill>
                  <a:schemeClr val="folHlink"/>
                </a:solidFill>
              </a:rPr>
              <a:t>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7" dur="5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2" dur="500"/>
                                        <p:tgtEl>
                                          <p:spTgt spid="849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7" dur="500"/>
                                        <p:tgtEl>
                                          <p:spTgt spid="849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32" dur="500"/>
                                        <p:tgtEl>
                                          <p:spTgt spid="849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Effect transition="in" filter="blinds(horizontal)">
                                      <p:cBhvr>
                                        <p:cTn id="37" dur="500"/>
                                        <p:tgtEl>
                                          <p:spTgt spid="849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4995">
                                            <p:txEl>
                                              <p:pRg st="7" end="7"/>
                                            </p:txEl>
                                          </p:spTgt>
                                        </p:tgtEl>
                                        <p:attrNameLst>
                                          <p:attrName>style.visibility</p:attrName>
                                        </p:attrNameLst>
                                      </p:cBhvr>
                                      <p:to>
                                        <p:strVal val="visible"/>
                                      </p:to>
                                    </p:set>
                                    <p:animEffect transition="in" filter="blinds(horizontal)">
                                      <p:cBhvr>
                                        <p:cTn id="42" dur="500"/>
                                        <p:tgtEl>
                                          <p:spTgt spid="849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4995">
                                            <p:txEl>
                                              <p:pRg st="8" end="8"/>
                                            </p:txEl>
                                          </p:spTgt>
                                        </p:tgtEl>
                                        <p:attrNameLst>
                                          <p:attrName>style.visibility</p:attrName>
                                        </p:attrNameLst>
                                      </p:cBhvr>
                                      <p:to>
                                        <p:strVal val="visible"/>
                                      </p:to>
                                    </p:set>
                                    <p:animEffect transition="in" filter="blinds(horizontal)">
                                      <p:cBhvr>
                                        <p:cTn id="47" dur="500"/>
                                        <p:tgtEl>
                                          <p:spTgt spid="8499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4995">
                                            <p:txEl>
                                              <p:pRg st="11" end="11"/>
                                            </p:txEl>
                                          </p:spTgt>
                                        </p:tgtEl>
                                        <p:attrNameLst>
                                          <p:attrName>style.visibility</p:attrName>
                                        </p:attrNameLst>
                                      </p:cBhvr>
                                      <p:to>
                                        <p:strVal val="visible"/>
                                      </p:to>
                                    </p:set>
                                    <p:animEffect transition="in" filter="blinds(horizontal)">
                                      <p:cBhvr>
                                        <p:cTn id="52" dur="500"/>
                                        <p:tgtEl>
                                          <p:spTgt spid="849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B2BE3B1-52BA-425B-9125-CE407556109A}"/>
              </a:ext>
            </a:extLst>
          </p:cNvPr>
          <p:cNvSpPr>
            <a:spLocks noGrp="1" noChangeArrowheads="1"/>
          </p:cNvSpPr>
          <p:nvPr>
            <p:ph type="title"/>
          </p:nvPr>
        </p:nvSpPr>
        <p:spPr/>
        <p:txBody>
          <a:bodyPr/>
          <a:lstStyle/>
          <a:p>
            <a:pPr algn="ctr"/>
            <a:r>
              <a:rPr lang="en-US" altLang="en-US"/>
              <a:t>The Anglo-Saxon Invasion</a:t>
            </a:r>
          </a:p>
        </p:txBody>
      </p:sp>
      <p:pic>
        <p:nvPicPr>
          <p:cNvPr id="121860" name="Picture 4">
            <a:extLst>
              <a:ext uri="{FF2B5EF4-FFF2-40B4-BE49-F238E27FC236}">
                <a16:creationId xmlns:a16="http://schemas.microsoft.com/office/drawing/2014/main" id="{248BAF8C-484C-4481-9E67-CB6F320D4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597" b="35579"/>
          <a:stretch>
            <a:fillRect/>
          </a:stretch>
        </p:blipFill>
        <p:spPr bwMode="auto">
          <a:xfrm>
            <a:off x="990600" y="2133600"/>
            <a:ext cx="6629400" cy="2744788"/>
          </a:xfrm>
          <a:prstGeom prst="rect">
            <a:avLst/>
          </a:prstGeom>
          <a:noFill/>
          <a:extLst>
            <a:ext uri="{909E8E84-426E-40DD-AFC4-6F175D3DCCD1}">
              <a14:hiddenFill xmlns:a14="http://schemas.microsoft.com/office/drawing/2010/main">
                <a:solidFill>
                  <a:srgbClr val="FFFFFF"/>
                </a:solidFill>
              </a14:hiddenFill>
            </a:ext>
          </a:extLst>
        </p:spPr>
      </p:pic>
      <p:sp>
        <p:nvSpPr>
          <p:cNvPr id="121861" name="Text Box 5">
            <a:extLst>
              <a:ext uri="{FF2B5EF4-FFF2-40B4-BE49-F238E27FC236}">
                <a16:creationId xmlns:a16="http://schemas.microsoft.com/office/drawing/2014/main" id="{3E2F3CDD-DDC4-4137-947A-7A25F3E48B7C}"/>
              </a:ext>
            </a:extLst>
          </p:cNvPr>
          <p:cNvSpPr txBox="1">
            <a:spLocks noChangeArrowheads="1"/>
          </p:cNvSpPr>
          <p:nvPr/>
        </p:nvSpPr>
        <p:spPr bwMode="auto">
          <a:xfrm>
            <a:off x="3810000" y="29718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altLang="en-US">
                <a:solidFill>
                  <a:srgbClr val="003300"/>
                </a:solidFill>
                <a:latin typeface="Verdana" panose="020B0604030504040204" pitchFamily="34" charset="0"/>
              </a:rPr>
              <a:t>Jutes</a:t>
            </a:r>
          </a:p>
        </p:txBody>
      </p:sp>
      <p:sp>
        <p:nvSpPr>
          <p:cNvPr id="121862" name="Text Box 6">
            <a:extLst>
              <a:ext uri="{FF2B5EF4-FFF2-40B4-BE49-F238E27FC236}">
                <a16:creationId xmlns:a16="http://schemas.microsoft.com/office/drawing/2014/main" id="{4B203126-46AC-4F35-94F2-DF2C1A323A7E}"/>
              </a:ext>
            </a:extLst>
          </p:cNvPr>
          <p:cNvSpPr txBox="1">
            <a:spLocks noChangeArrowheads="1"/>
          </p:cNvSpPr>
          <p:nvPr/>
        </p:nvSpPr>
        <p:spPr bwMode="auto">
          <a:xfrm>
            <a:off x="3962400" y="32766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altLang="en-US">
                <a:solidFill>
                  <a:srgbClr val="003300"/>
                </a:solidFill>
                <a:latin typeface="Verdana" panose="020B0604030504040204" pitchFamily="34" charset="0"/>
              </a:rPr>
              <a:t>Angles</a:t>
            </a:r>
          </a:p>
        </p:txBody>
      </p:sp>
      <p:sp>
        <p:nvSpPr>
          <p:cNvPr id="121863" name="Text Box 7">
            <a:extLst>
              <a:ext uri="{FF2B5EF4-FFF2-40B4-BE49-F238E27FC236}">
                <a16:creationId xmlns:a16="http://schemas.microsoft.com/office/drawing/2014/main" id="{596471D7-D5B4-4260-9330-5A41BDF544E1}"/>
              </a:ext>
            </a:extLst>
          </p:cNvPr>
          <p:cNvSpPr txBox="1">
            <a:spLocks noChangeArrowheads="1"/>
          </p:cNvSpPr>
          <p:nvPr/>
        </p:nvSpPr>
        <p:spPr bwMode="auto">
          <a:xfrm>
            <a:off x="3962400" y="35814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altLang="en-US">
                <a:solidFill>
                  <a:srgbClr val="003300"/>
                </a:solidFill>
                <a:latin typeface="Verdana" panose="020B0604030504040204" pitchFamily="34" charset="0"/>
              </a:rPr>
              <a:t>Saxons</a:t>
            </a:r>
          </a:p>
        </p:txBody>
      </p:sp>
      <p:sp>
        <p:nvSpPr>
          <p:cNvPr id="121864" name="Text Box 8">
            <a:extLst>
              <a:ext uri="{FF2B5EF4-FFF2-40B4-BE49-F238E27FC236}">
                <a16:creationId xmlns:a16="http://schemas.microsoft.com/office/drawing/2014/main" id="{FE5D3C9F-D257-4D26-9F25-8D41F79F461B}"/>
              </a:ext>
            </a:extLst>
          </p:cNvPr>
          <p:cNvSpPr txBox="1">
            <a:spLocks noChangeArrowheads="1"/>
          </p:cNvSpPr>
          <p:nvPr/>
        </p:nvSpPr>
        <p:spPr bwMode="auto">
          <a:xfrm>
            <a:off x="2133600" y="36576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altLang="en-US">
                <a:solidFill>
                  <a:srgbClr val="003300"/>
                </a:solidFill>
                <a:latin typeface="Verdana" panose="020B0604030504040204" pitchFamily="34" charset="0"/>
              </a:rPr>
              <a:t>Celts</a:t>
            </a:r>
          </a:p>
        </p:txBody>
      </p:sp>
      <p:sp>
        <p:nvSpPr>
          <p:cNvPr id="121865" name="Arc 9">
            <a:extLst>
              <a:ext uri="{FF2B5EF4-FFF2-40B4-BE49-F238E27FC236}">
                <a16:creationId xmlns:a16="http://schemas.microsoft.com/office/drawing/2014/main" id="{17E2A1E9-0CAE-4BC1-ACEA-EDFB8E5E501B}"/>
              </a:ext>
            </a:extLst>
          </p:cNvPr>
          <p:cNvSpPr>
            <a:spLocks/>
          </p:cNvSpPr>
          <p:nvPr/>
        </p:nvSpPr>
        <p:spPr bwMode="auto">
          <a:xfrm rot="18918402" flipH="1">
            <a:off x="2895600" y="35052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6" name="Line 10">
            <a:extLst>
              <a:ext uri="{FF2B5EF4-FFF2-40B4-BE49-F238E27FC236}">
                <a16:creationId xmlns:a16="http://schemas.microsoft.com/office/drawing/2014/main" id="{D76F582F-CECD-4DE9-8537-05D79C426683}"/>
              </a:ext>
            </a:extLst>
          </p:cNvPr>
          <p:cNvSpPr>
            <a:spLocks noChangeShapeType="1"/>
          </p:cNvSpPr>
          <p:nvPr/>
        </p:nvSpPr>
        <p:spPr bwMode="auto">
          <a:xfrm flipH="1">
            <a:off x="3048000" y="3276600"/>
            <a:ext cx="914400" cy="9144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1867" name="Group 11">
            <a:extLst>
              <a:ext uri="{FF2B5EF4-FFF2-40B4-BE49-F238E27FC236}">
                <a16:creationId xmlns:a16="http://schemas.microsoft.com/office/drawing/2014/main" id="{363214CE-20FC-4D39-A352-60FF282560E9}"/>
              </a:ext>
            </a:extLst>
          </p:cNvPr>
          <p:cNvGrpSpPr>
            <a:grpSpLocks/>
          </p:cNvGrpSpPr>
          <p:nvPr/>
        </p:nvGrpSpPr>
        <p:grpSpPr bwMode="auto">
          <a:xfrm>
            <a:off x="2895600" y="3429000"/>
            <a:ext cx="1143000" cy="381000"/>
            <a:chOff x="1776" y="1920"/>
            <a:chExt cx="720" cy="240"/>
          </a:xfrm>
        </p:grpSpPr>
        <p:sp>
          <p:nvSpPr>
            <p:cNvPr id="121868" name="Line 12">
              <a:extLst>
                <a:ext uri="{FF2B5EF4-FFF2-40B4-BE49-F238E27FC236}">
                  <a16:creationId xmlns:a16="http://schemas.microsoft.com/office/drawing/2014/main" id="{E78E7D81-84F8-4DFD-B3BD-3BF8C4EC0019}"/>
                </a:ext>
              </a:extLst>
            </p:cNvPr>
            <p:cNvSpPr>
              <a:spLocks noChangeShapeType="1"/>
            </p:cNvSpPr>
            <p:nvPr/>
          </p:nvSpPr>
          <p:spPr bwMode="auto">
            <a:xfrm flipH="1">
              <a:off x="1824" y="1968"/>
              <a:ext cx="672" cy="192"/>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9" name="Line 13">
              <a:extLst>
                <a:ext uri="{FF2B5EF4-FFF2-40B4-BE49-F238E27FC236}">
                  <a16:creationId xmlns:a16="http://schemas.microsoft.com/office/drawing/2014/main" id="{00112CE9-033A-4908-ADBB-74190BAC8865}"/>
                </a:ext>
              </a:extLst>
            </p:cNvPr>
            <p:cNvSpPr>
              <a:spLocks noChangeShapeType="1"/>
            </p:cNvSpPr>
            <p:nvPr/>
          </p:nvSpPr>
          <p:spPr bwMode="auto">
            <a:xfrm flipH="1" flipV="1">
              <a:off x="1776" y="1920"/>
              <a:ext cx="384" cy="144"/>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1870" name="Line 14">
            <a:extLst>
              <a:ext uri="{FF2B5EF4-FFF2-40B4-BE49-F238E27FC236}">
                <a16:creationId xmlns:a16="http://schemas.microsoft.com/office/drawing/2014/main" id="{24D0ECF5-8A1E-40BB-A40A-A80D2ADC038F}"/>
              </a:ext>
            </a:extLst>
          </p:cNvPr>
          <p:cNvSpPr>
            <a:spLocks noChangeShapeType="1"/>
          </p:cNvSpPr>
          <p:nvPr/>
        </p:nvSpPr>
        <p:spPr bwMode="auto">
          <a:xfrm flipH="1">
            <a:off x="3048000" y="3733800"/>
            <a:ext cx="914400" cy="228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1" name="Text Box 15">
            <a:extLst>
              <a:ext uri="{FF2B5EF4-FFF2-40B4-BE49-F238E27FC236}">
                <a16:creationId xmlns:a16="http://schemas.microsoft.com/office/drawing/2014/main" id="{B6FE0FD5-9FAB-4FBB-A66E-725F8A4027CA}"/>
              </a:ext>
            </a:extLst>
          </p:cNvPr>
          <p:cNvSpPr txBox="1">
            <a:spLocks noChangeArrowheads="1"/>
          </p:cNvSpPr>
          <p:nvPr/>
        </p:nvSpPr>
        <p:spPr bwMode="auto">
          <a:xfrm>
            <a:off x="838200" y="5410200"/>
            <a:ext cx="736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altLang="en-US" sz="2400" b="1">
                <a:solidFill>
                  <a:srgbClr val="FF9900"/>
                </a:solidFill>
                <a:latin typeface="Verdana" panose="020B0604030504040204" pitchFamily="34" charset="0"/>
              </a:rPr>
              <a:t>A.D. 449</a:t>
            </a:r>
            <a:r>
              <a:rPr lang="en-US" altLang="en-US" sz="2400">
                <a:solidFill>
                  <a:srgbClr val="FFFF99"/>
                </a:solidFill>
                <a:latin typeface="Verdana" panose="020B0604030504040204" pitchFamily="34" charset="0"/>
              </a:rPr>
              <a:t> </a:t>
            </a:r>
            <a:r>
              <a:rPr lang="en-US" altLang="en-US" sz="2400">
                <a:solidFill>
                  <a:schemeClr val="hlink"/>
                </a:solidFill>
                <a:latin typeface="Verdana" panose="020B0604030504040204" pitchFamily="34" charset="0"/>
              </a:rPr>
              <a:t>The Anglo-Saxons push the Celts into the far west of the country.</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186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186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186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21864"/>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121865"/>
                                        </p:tgtEl>
                                        <p:attrNameLst>
                                          <p:attrName>style.visibility</p:attrName>
                                        </p:attrNameLst>
                                      </p:cBhvr>
                                      <p:to>
                                        <p:strVal val="visible"/>
                                      </p:to>
                                    </p:set>
                                  </p:childTnLst>
                                </p:cTn>
                              </p:par>
                              <p:par>
                                <p:cTn id="19" presetID="35" presetClass="path" presetSubtype="0" accel="50000" decel="50000" fill="hold" nodeType="withEffect">
                                  <p:stCondLst>
                                    <p:cond delay="1000"/>
                                  </p:stCondLst>
                                  <p:childTnLst>
                                    <p:animMotion origin="layout" path="M 5.55112E-17 1.11111E-6 L -0.02083 1.11111E-6 " pathEditMode="relative" rAng="0" ptsTypes="AA">
                                      <p:cBhvr>
                                        <p:cTn id="20" dur="2000" fill="hold"/>
                                        <p:tgtEl>
                                          <p:spTgt spid="121865"/>
                                        </p:tgtEl>
                                        <p:attrNameLst>
                                          <p:attrName>ppt_x</p:attrName>
                                          <p:attrName>ppt_y</p:attrName>
                                        </p:attrNameLst>
                                      </p:cBhvr>
                                      <p:rCtr x="-1042" y="0"/>
                                    </p:animMotion>
                                  </p:childTnLst>
                                </p:cTn>
                              </p:par>
                              <p:par>
                                <p:cTn id="21" presetID="22" presetClass="entr" presetSubtype="2" fill="hold" nodeType="withEffect">
                                  <p:stCondLst>
                                    <p:cond delay="500"/>
                                  </p:stCondLst>
                                  <p:childTnLst>
                                    <p:set>
                                      <p:cBhvr>
                                        <p:cTn id="22" dur="1" fill="hold">
                                          <p:stCondLst>
                                            <p:cond delay="0"/>
                                          </p:stCondLst>
                                        </p:cTn>
                                        <p:tgtEl>
                                          <p:spTgt spid="121866"/>
                                        </p:tgtEl>
                                        <p:attrNameLst>
                                          <p:attrName>style.visibility</p:attrName>
                                        </p:attrNameLst>
                                      </p:cBhvr>
                                      <p:to>
                                        <p:strVal val="visible"/>
                                      </p:to>
                                    </p:set>
                                    <p:animEffect transition="in" filter="wipe(right)">
                                      <p:cBhvr>
                                        <p:cTn id="23" dur="500"/>
                                        <p:tgtEl>
                                          <p:spTgt spid="121866"/>
                                        </p:tgtEl>
                                      </p:cBhvr>
                                    </p:animEffect>
                                  </p:childTnLst>
                                </p:cTn>
                              </p:par>
                            </p:childTnLst>
                          </p:cTn>
                        </p:par>
                        <p:par>
                          <p:cTn id="24" fill="hold" nodeType="afterGroup">
                            <p:stCondLst>
                              <p:cond delay="4500"/>
                            </p:stCondLst>
                            <p:childTnLst>
                              <p:par>
                                <p:cTn id="25" presetID="22" presetClass="entr" presetSubtype="2" fill="hold" nodeType="afterEffect">
                                  <p:stCondLst>
                                    <p:cond delay="500"/>
                                  </p:stCondLst>
                                  <p:childTnLst>
                                    <p:set>
                                      <p:cBhvr>
                                        <p:cTn id="26" dur="1" fill="hold">
                                          <p:stCondLst>
                                            <p:cond delay="0"/>
                                          </p:stCondLst>
                                        </p:cTn>
                                        <p:tgtEl>
                                          <p:spTgt spid="121867"/>
                                        </p:tgtEl>
                                        <p:attrNameLst>
                                          <p:attrName>style.visibility</p:attrName>
                                        </p:attrNameLst>
                                      </p:cBhvr>
                                      <p:to>
                                        <p:strVal val="visible"/>
                                      </p:to>
                                    </p:set>
                                    <p:animEffect transition="in" filter="wipe(right)">
                                      <p:cBhvr>
                                        <p:cTn id="27" dur="1000"/>
                                        <p:tgtEl>
                                          <p:spTgt spid="121867"/>
                                        </p:tgtEl>
                                      </p:cBhvr>
                                    </p:animEffect>
                                  </p:childTnLst>
                                </p:cTn>
                              </p:par>
                              <p:par>
                                <p:cTn id="28" presetID="22" presetClass="entr" presetSubtype="2" fill="hold" nodeType="withEffect">
                                  <p:stCondLst>
                                    <p:cond delay="500"/>
                                  </p:stCondLst>
                                  <p:childTnLst>
                                    <p:set>
                                      <p:cBhvr>
                                        <p:cTn id="29" dur="1" fill="hold">
                                          <p:stCondLst>
                                            <p:cond delay="0"/>
                                          </p:stCondLst>
                                        </p:cTn>
                                        <p:tgtEl>
                                          <p:spTgt spid="121870"/>
                                        </p:tgtEl>
                                        <p:attrNameLst>
                                          <p:attrName>style.visibility</p:attrName>
                                        </p:attrNameLst>
                                      </p:cBhvr>
                                      <p:to>
                                        <p:strVal val="visible"/>
                                      </p:to>
                                    </p:set>
                                    <p:animEffect transition="in" filter="wipe(right)">
                                      <p:cBhvr>
                                        <p:cTn id="30" dur="10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P spid="121862" grpId="0"/>
      <p:bldP spid="121863" grpId="0"/>
      <p:bldP spid="1218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A220C8E-1B56-4E8F-86AE-DDE19138B0D4}"/>
              </a:ext>
            </a:extLst>
          </p:cNvPr>
          <p:cNvSpPr>
            <a:spLocks noGrp="1" noChangeArrowheads="1"/>
          </p:cNvSpPr>
          <p:nvPr>
            <p:ph type="title"/>
          </p:nvPr>
        </p:nvSpPr>
        <p:spPr>
          <a:xfrm>
            <a:off x="762000" y="685800"/>
            <a:ext cx="7772400" cy="1143000"/>
          </a:xfrm>
        </p:spPr>
        <p:txBody>
          <a:bodyPr/>
          <a:lstStyle/>
          <a:p>
            <a:pPr algn="ctr"/>
            <a:r>
              <a:rPr lang="en-US" altLang="en-US"/>
              <a:t>The Anglo-Saxon Invasion</a:t>
            </a:r>
          </a:p>
        </p:txBody>
      </p:sp>
      <p:pic>
        <p:nvPicPr>
          <p:cNvPr id="122884" name="Picture 4">
            <a:extLst>
              <a:ext uri="{FF2B5EF4-FFF2-40B4-BE49-F238E27FC236}">
                <a16:creationId xmlns:a16="http://schemas.microsoft.com/office/drawing/2014/main" id="{6F7A9A99-59E6-49C8-973E-B7B7CB90E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06"/>
          <a:stretch>
            <a:fillRect/>
          </a:stretch>
        </p:blipFill>
        <p:spPr bwMode="auto">
          <a:xfrm>
            <a:off x="1752600" y="2514600"/>
            <a:ext cx="5715000" cy="3756025"/>
          </a:xfrm>
          <a:prstGeom prst="rect">
            <a:avLst/>
          </a:prstGeom>
          <a:noFill/>
          <a:extLst>
            <a:ext uri="{909E8E84-426E-40DD-AFC4-6F175D3DCCD1}">
              <a14:hiddenFill xmlns:a14="http://schemas.microsoft.com/office/drawing/2010/main">
                <a:solidFill>
                  <a:srgbClr val="FFFFFF"/>
                </a:solidFill>
              </a14:hiddenFill>
            </a:ext>
          </a:extLst>
        </p:spPr>
      </p:pic>
      <p:sp>
        <p:nvSpPr>
          <p:cNvPr id="122885" name="Text Box 5">
            <a:extLst>
              <a:ext uri="{FF2B5EF4-FFF2-40B4-BE49-F238E27FC236}">
                <a16:creationId xmlns:a16="http://schemas.microsoft.com/office/drawing/2014/main" id="{1752FFC0-30B7-43AD-A664-D0C70B99A872}"/>
              </a:ext>
            </a:extLst>
          </p:cNvPr>
          <p:cNvSpPr txBox="1">
            <a:spLocks noChangeArrowheads="1"/>
          </p:cNvSpPr>
          <p:nvPr/>
        </p:nvSpPr>
        <p:spPr bwMode="auto">
          <a:xfrm>
            <a:off x="5791200" y="6324600"/>
            <a:ext cx="183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0"/>
              </a:spcBef>
            </a:pPr>
            <a:r>
              <a:rPr lang="en-US" altLang="en-US" sz="1800">
                <a:solidFill>
                  <a:schemeClr val="tx1"/>
                </a:solidFill>
                <a:latin typeface="Verdana" panose="020B0604030504040204" pitchFamily="34" charset="0"/>
              </a:rPr>
              <a:t>Old English</a:t>
            </a:r>
          </a:p>
        </p:txBody>
      </p:sp>
      <p:sp>
        <p:nvSpPr>
          <p:cNvPr id="122886" name="Rectangle 6">
            <a:extLst>
              <a:ext uri="{FF2B5EF4-FFF2-40B4-BE49-F238E27FC236}">
                <a16:creationId xmlns:a16="http://schemas.microsoft.com/office/drawing/2014/main" id="{C007E0F5-3A48-447F-B4A6-74B97E28BD40}"/>
              </a:ext>
            </a:extLst>
          </p:cNvPr>
          <p:cNvSpPr>
            <a:spLocks noChangeArrowheads="1"/>
          </p:cNvSpPr>
          <p:nvPr/>
        </p:nvSpPr>
        <p:spPr bwMode="auto">
          <a:xfrm>
            <a:off x="1371600" y="1905000"/>
            <a:ext cx="593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30000"/>
              </a:spcBef>
            </a:pPr>
            <a:r>
              <a:rPr lang="en-US" altLang="en-US" sz="2400" b="1">
                <a:solidFill>
                  <a:srgbClr val="FF9900"/>
                </a:solidFill>
                <a:latin typeface="Verdana" panose="020B0604030504040204" pitchFamily="34" charset="0"/>
              </a:rPr>
              <a:t>Page from Anglo-Saxon Chronicle</a:t>
            </a:r>
            <a:endParaRPr lang="en-US" altLang="en-US" sz="2400">
              <a:solidFill>
                <a:srgbClr val="FF9900"/>
              </a:solidFill>
              <a:latin typeface="Verdana" panose="020B0604030504040204"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2"/>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2"/>
            </a:solidFill>
            <a:effectLst/>
            <a:latin typeface="Times New Roman" panose="02020603050405020304"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18949</TotalTime>
  <Words>1845</Words>
  <Application>Microsoft Office PowerPoint</Application>
  <PresentationFormat>On-screen Show (4:3)</PresentationFormat>
  <Paragraphs>252</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Global</vt:lpstr>
      <vt:lpstr>The Anglo-Saxons: 449–1066</vt:lpstr>
      <vt:lpstr>Anglo-Saxon Period</vt:lpstr>
      <vt:lpstr>The Anglo-Saxons: 449–1066</vt:lpstr>
      <vt:lpstr>Celtic Invasions</vt:lpstr>
      <vt:lpstr>Roman Invasions</vt:lpstr>
      <vt:lpstr>Roman Invasions:  What legacy did the Romans leave?</vt:lpstr>
      <vt:lpstr>Germanic Invasions - 449</vt:lpstr>
      <vt:lpstr>The Anglo-Saxon Invasion</vt:lpstr>
      <vt:lpstr>The Anglo-Saxon Invasion</vt:lpstr>
      <vt:lpstr>Germanic Invasions - 449</vt:lpstr>
      <vt:lpstr>Viking Invasions 8th-12th Centuries</vt:lpstr>
      <vt:lpstr>Viking Invasions 8th-12th Centuries</vt:lpstr>
      <vt:lpstr>Anglo-Saxon Literature</vt:lpstr>
      <vt:lpstr>Anglo-Saxon Civilization</vt:lpstr>
      <vt:lpstr>Anglo-Saxon Civilization</vt:lpstr>
      <vt:lpstr>Anglo-Saxon Literature</vt:lpstr>
      <vt:lpstr>PowerPoint Presentation</vt:lpstr>
      <vt:lpstr>Anglo-Saxon Literature</vt:lpstr>
      <vt:lpstr>Anglo-Saxon Literature</vt:lpstr>
      <vt:lpstr>More about Beowulf</vt:lpstr>
      <vt:lpstr>PowerPoint Presentation</vt:lpstr>
      <vt:lpstr>PowerPoint Presentation</vt:lpstr>
      <vt:lpstr>PowerPoint Presentation</vt:lpstr>
      <vt:lpstr>PowerPoint Presentation</vt:lpstr>
      <vt:lpstr>PowerPoint Presentation</vt:lpstr>
      <vt:lpstr>Characteristics of Epic Hero</vt:lpstr>
      <vt:lpstr>Beowulf Literary Focus: The Epic Hero</vt:lpstr>
      <vt:lpstr>Beowulf Literary Focus: The Epic Hero</vt:lpstr>
      <vt:lpstr>“Craig’s List” Top Picks…</vt:lpstr>
      <vt:lpstr>Characteristics of an Epic Poem</vt:lpstr>
      <vt:lpstr>Old English Poetics</vt:lpstr>
      <vt:lpstr>Old English Poetics</vt:lpstr>
      <vt:lpstr>PowerPoint Presentation</vt:lpstr>
      <vt:lpstr>PowerPoint Presentation</vt:lpstr>
      <vt:lpstr>PowerPoint Presentation</vt:lpstr>
      <vt:lpstr>PowerPoint Presentation</vt:lpstr>
      <vt:lpstr>PowerPoint Presentation</vt:lpstr>
      <vt:lpstr>PowerPoint Presentation</vt:lpstr>
    </vt:vector>
  </TitlesOfParts>
  <Company>Shelby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Anglo-Saxon Period</dc:title>
  <dc:creator>default</dc:creator>
  <cp:lastModifiedBy>accsangita@gmail.com</cp:lastModifiedBy>
  <cp:revision>22</cp:revision>
  <cp:lastPrinted>1601-01-01T00:00:00Z</cp:lastPrinted>
  <dcterms:created xsi:type="dcterms:W3CDTF">2004-10-24T20:25:48Z</dcterms:created>
  <dcterms:modified xsi:type="dcterms:W3CDTF">2022-03-07T12:06:23Z</dcterms:modified>
</cp:coreProperties>
</file>